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49" r:id="rId1"/>
    <p:sldMasterId id="2147483771" r:id="rId2"/>
    <p:sldMasterId id="2147483773" r:id="rId3"/>
  </p:sldMasterIdLst>
  <p:notesMasterIdLst>
    <p:notesMasterId r:id="rId26"/>
  </p:notesMasterIdLst>
  <p:sldIdLst>
    <p:sldId id="256" r:id="rId4"/>
    <p:sldId id="258" r:id="rId5"/>
    <p:sldId id="271" r:id="rId6"/>
    <p:sldId id="299" r:id="rId7"/>
    <p:sldId id="300" r:id="rId8"/>
    <p:sldId id="309" r:id="rId9"/>
    <p:sldId id="267" r:id="rId10"/>
    <p:sldId id="301" r:id="rId11"/>
    <p:sldId id="264" r:id="rId12"/>
    <p:sldId id="306" r:id="rId13"/>
    <p:sldId id="272" r:id="rId14"/>
    <p:sldId id="266" r:id="rId15"/>
    <p:sldId id="274" r:id="rId16"/>
    <p:sldId id="275" r:id="rId17"/>
    <p:sldId id="277" r:id="rId18"/>
    <p:sldId id="311" r:id="rId19"/>
    <p:sldId id="268" r:id="rId20"/>
    <p:sldId id="313" r:id="rId21"/>
    <p:sldId id="269" r:id="rId22"/>
    <p:sldId id="314" r:id="rId23"/>
    <p:sldId id="315" r:id="rId24"/>
    <p:sldId id="279" r:id="rId25"/>
  </p:sldIdLst>
  <p:sldSz cx="9144000" cy="5143500" type="screen16x9"/>
  <p:notesSz cx="6858000" cy="9144000"/>
  <p:embeddedFontLst>
    <p:embeddedFont>
      <p:font typeface="Proxima Nova Semibold" panose="020B0604020202020204" charset="0"/>
      <p:regular r:id="rId27"/>
      <p:bold r:id="rId28"/>
      <p:boldItalic r:id="rId29"/>
    </p:embeddedFont>
    <p:embeddedFont>
      <p:font typeface="Squada One" panose="020B0604020202020204" charset="0"/>
      <p:regular r:id="rId30"/>
    </p:embeddedFont>
    <p:embeddedFont>
      <p:font typeface="Roboto Condensed Light" panose="020B0604020202020204" charset="0"/>
      <p:regular r:id="rId31"/>
      <p:bold r:id="rId32"/>
      <p:italic r:id="rId33"/>
      <p:boldItalic r:id="rId34"/>
    </p:embeddedFont>
    <p:embeddedFont>
      <p:font typeface="Roboto Condensed" panose="020B0604020202020204" charset="0"/>
      <p:regular r:id="rId35"/>
      <p:bold r:id="rId36"/>
      <p:italic r:id="rId37"/>
      <p:boldItalic r:id="rId38"/>
    </p:embeddedFont>
    <p:embeddedFont>
      <p:font typeface="Exo 2" panose="020B0604020202020204" charset="0"/>
      <p:regular r:id="rId39"/>
      <p:bold r:id="rId40"/>
      <p:italic r:id="rId41"/>
      <p:boldItalic r:id="rId42"/>
    </p:embeddedFont>
    <p:embeddedFont>
      <p:font typeface="Fira Sans Extra Condensed Medium" panose="020B0604020202020204" charset="0"/>
      <p:regular r:id="rId43"/>
      <p:bold r:id="rId44"/>
      <p:italic r:id="rId45"/>
      <p:boldItalic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Proxima Nova" panose="020B060402020202020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1B1B"/>
    <a:srgbClr val="1A1A1A"/>
    <a:srgbClr val="8C2364"/>
    <a:srgbClr val="88226A"/>
    <a:srgbClr val="1D100E"/>
    <a:srgbClr val="08234A"/>
    <a:srgbClr val="00FFCD"/>
    <a:srgbClr val="051F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A9DC82A-520E-4DA0-A055-3FD49EE23AD8}">
  <a:tblStyle styleId="{6A9DC82A-520E-4DA0-A055-3FD49EE23A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113A9D2-9D6B-4929-AA2D-F23B5EE8CBE7}" styleName="Estilo com Tema 2 - Ênfas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Estilo Claro 3 - Ênfas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9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8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font" Target="fonts/font24.fntdata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3.fntdata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openxmlformats.org/officeDocument/2006/relationships/font" Target="fonts/font27.fntdata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font" Target="fonts/font25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7.xml"/><Relationship Id="rId41" Type="http://schemas.openxmlformats.org/officeDocument/2006/relationships/font" Target="fonts/font15.fntdata"/><Relationship Id="rId54" Type="http://schemas.openxmlformats.org/officeDocument/2006/relationships/font" Target="fonts/font2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font" Target="fonts/font2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419515fe0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419515fe0b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19515fe0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19515fe0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0331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06302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8d3b44f0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8d3b44f0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8d3b44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8d3b44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58d3b44f08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58d3b44f08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58d3b44f0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58d3b44f0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58d3b44f08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58d3b44f08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bg>
      <p:bgPr>
        <a:blipFill dpi="0" rotWithShape="1">
          <a:blip r:embed="rId2">
            <a:grayscl/>
          </a:blip>
          <a:srcRect/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r>
              <a:rPr lang="pt-BR" smtClean="0"/>
              <a:t>Clique para editar o título mestre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73872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Four Columns">
    <p:bg>
      <p:bgPr>
        <a:blipFill>
          <a:blip r:embed="rId2">
            <a:alphaModFix/>
            <a:grayscl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rPr lang="pt-BR" smtClean="0"/>
              <a:t>Clique para editar o título mestre</a:t>
            </a:r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r>
              <a:rPr lang="pt-BR" smtClean="0"/>
              <a:t>Clique para editar o título mestre</a:t>
            </a:r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r>
              <a:rPr lang="pt-BR" smtClean="0"/>
              <a:t>Clique para editar o título mestre</a:t>
            </a:r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r>
              <a:rPr lang="pt-BR" smtClean="0"/>
              <a:t>Clique para editar o título mestre</a:t>
            </a:r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r>
              <a:rPr lang="pt-BR" smtClean="0"/>
              <a:t>Clique para editar o título mestre</a:t>
            </a:r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94785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Section 5">
    <p:bg>
      <p:bgPr>
        <a:blipFill>
          <a:blip r:embed="rId2">
            <a:alphaModFix/>
            <a:grayscl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r>
              <a:rPr lang="pt-BR" smtClean="0"/>
              <a:t>Clique para editar o título mestre</a:t>
            </a:r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53226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>
            <a:alphaModFix/>
            <a:grayscl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rPr lang="pt-BR" smtClean="0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06769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Section 6">
    <p:bg>
      <p:bgPr>
        <a:blipFill>
          <a:blip r:embed="rId2">
            <a:alphaModFix/>
            <a:grayscl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r>
              <a:rPr lang="pt-BR" smtClean="0"/>
              <a:t>Clique para editar o título mestre</a:t>
            </a:r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pt-BR" smtClean="0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578552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  <a:grayscl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r>
              <a:rPr lang="pt-BR" smtClean="0"/>
              <a:t>Clique para editar o título mestre</a:t>
            </a:r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37606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  <a:grayscl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rPr lang="pt-BR" smtClean="0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279768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1721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883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  <a:grayscl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r>
              <a:rPr lang="pt-BR" smtClean="0"/>
              <a:t>Clique para editar o título mestre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r>
              <a:rPr lang="pt-BR" smtClean="0"/>
              <a:t>Clique para editar o título mestre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r>
              <a:rPr lang="pt-BR" smtClean="0"/>
              <a:t>Clique para editar o título mestre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r>
              <a:rPr lang="pt-BR" smtClean="0"/>
              <a:t>Clique para editar o título mestre</a:t>
            </a: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r>
              <a:rPr lang="pt-BR" smtClean="0"/>
              <a:t>Clique para editar o título mestre</a:t>
            </a: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r>
              <a:rPr lang="pt-BR" smtClean="0"/>
              <a:t>Clique para editar o título mestre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r>
              <a:rPr lang="pt-BR" smtClean="0"/>
              <a:t>Clique para editar o título mestre</a:t>
            </a: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2915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  <a:grayscl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rPr lang="pt-BR" smtClean="0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272406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Text + photo">
    <p:bg>
      <p:bgPr>
        <a:blipFill>
          <a:blip r:embed="rId2">
            <a:alphaModFix/>
            <a:grayscl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>
            <a:r>
              <a:rPr lang="pt-BR" smtClean="0"/>
              <a:t>Clique para editar o título mestre</a:t>
            </a: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rPr lang="pt-BR" smtClean="0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817205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blipFill>
          <a:blip r:embed="rId2">
            <a:alphaModFix/>
            <a:grayscl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rPr lang="pt-BR" smtClean="0"/>
              <a:t>Clique para editar o título mestre</a:t>
            </a:r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r>
              <a:rPr lang="pt-BR" smtClean="0"/>
              <a:t>Clique para editar o título mestre</a:t>
            </a:r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r>
              <a:rPr lang="pt-BR" smtClean="0"/>
              <a:t>Clique para editar o título mestre</a:t>
            </a:r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4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r>
              <a:rPr lang="pt-BR" smtClean="0"/>
              <a:t>Clique para editar o título mestre</a:t>
            </a:r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810184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Section 3">
    <p:bg>
      <p:bgPr>
        <a:blipFill>
          <a:blip r:embed="rId2">
            <a:alphaModFix/>
            <a:grayscl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r>
              <a:rPr lang="pt-BR" smtClean="0"/>
              <a:t>Clique para editar o título mestre</a:t>
            </a:r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50275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Six Columns">
    <p:bg>
      <p:bgPr>
        <a:blipFill>
          <a:blip r:embed="rId2">
            <a:alphaModFix/>
            <a:grayscl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rPr lang="pt-BR" smtClean="0"/>
              <a:t>Clique para editar o título mestre</a:t>
            </a:r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r>
              <a:rPr lang="pt-BR" smtClean="0"/>
              <a:t>Clique para editar o título mestre</a:t>
            </a:r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r>
              <a:rPr lang="pt-BR" smtClean="0"/>
              <a:t>Clique para editar o título mestre</a:t>
            </a:r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r>
              <a:rPr lang="pt-BR" smtClean="0"/>
              <a:t>Clique para editar o título mestre</a:t>
            </a:r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r>
              <a:rPr lang="pt-BR" smtClean="0"/>
              <a:t>Clique para editar o título mestre</a:t>
            </a:r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r>
              <a:rPr lang="pt-BR" smtClean="0"/>
              <a:t>Clique para editar o título mestre</a:t>
            </a:r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r>
              <a:rPr lang="pt-BR" smtClean="0"/>
              <a:t>Clique para editar o título mestre</a:t>
            </a:r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83248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bg>
      <p:bgPr>
        <a:blipFill>
          <a:blip r:embed="rId2">
            <a:alphaModFix/>
            <a:grayscl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rPr lang="pt-BR" smtClean="0"/>
              <a:t>Clique para editar o título mestre</a:t>
            </a:r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rPr lang="pt-BR" smtClean="0"/>
              <a:t>Clique para editar o título mestre</a:t>
            </a:r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r>
              <a:rPr lang="pt-BR" smtClean="0"/>
              <a:t>Clique para editar o estilo do subtítulo Mestre</a:t>
            </a: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rPr lang="pt-BR" smtClean="0"/>
              <a:t>Clique para editar o título mestre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r>
              <a:rPr lang="pt-BR" smtClean="0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78519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Section 4">
    <p:bg>
      <p:bgPr>
        <a:blipFill>
          <a:blip r:embed="rId2">
            <a:alphaModFix/>
            <a:grayscl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r>
              <a:rPr lang="pt-BR" smtClean="0"/>
              <a:t>Clique para editar o título mestre</a:t>
            </a:r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pt-BR" smtClean="0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09351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325119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5" r:id="rId5"/>
    <p:sldLayoutId id="2147483756" r:id="rId6"/>
    <p:sldLayoutId id="2147483757" r:id="rId7"/>
    <p:sldLayoutId id="2147483758" r:id="rId8"/>
    <p:sldLayoutId id="2147483760" r:id="rId9"/>
    <p:sldLayoutId id="2147483761" r:id="rId10"/>
    <p:sldLayoutId id="2147483763" r:id="rId11"/>
    <p:sldLayoutId id="2147483764" r:id="rId12"/>
    <p:sldLayoutId id="2147483766" r:id="rId13"/>
    <p:sldLayoutId id="2147483768" r:id="rId14"/>
    <p:sldLayoutId id="2147483769" r:id="rId15"/>
  </p:sldLayoutIdLs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1312484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72" r:id="rId1"/>
  </p:sldLayoutIdLs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8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34" name="Google Shape;134;p28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043773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74" r:id="rId1"/>
  </p:sldLayoutIdLs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dk2"/>
                </a:solidFill>
              </a:rPr>
              <a:t>TRABALHO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dk2"/>
                </a:solidFill>
              </a:rPr>
              <a:t>DATA MINING</a:t>
            </a:r>
            <a:endParaRPr lang="en-US" dirty="0">
              <a:solidFill>
                <a:schemeClr val="dk2"/>
              </a:solidFill>
            </a:endParaRPr>
          </a:p>
        </p:txBody>
      </p:sp>
      <p:sp>
        <p:nvSpPr>
          <p:cNvPr id="140" name="Google Shape;140;p30"/>
          <p:cNvSpPr txBox="1">
            <a:spLocks noGrp="1"/>
          </p:cNvSpPr>
          <p:nvPr>
            <p:ph type="subTitle" idx="1"/>
          </p:nvPr>
        </p:nvSpPr>
        <p:spPr>
          <a:xfrm>
            <a:off x="3670681" y="3046930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chemeClr val="lt2"/>
                </a:solidFill>
              </a:rPr>
              <a:t>FREDY OSORIO</a:t>
            </a:r>
            <a:r>
              <a:rPr lang="en" sz="1600" dirty="0" smtClean="0">
                <a:solidFill>
                  <a:schemeClr val="lt2"/>
                </a:solidFill>
              </a:rPr>
              <a:t>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/>
              <a:t>I</a:t>
            </a:r>
            <a:r>
              <a:rPr lang="en" sz="1600" dirty="0" smtClean="0"/>
              <a:t>ng.fredyosorio@gmail.com</a:t>
            </a:r>
            <a:endParaRPr sz="1600" dirty="0">
              <a:solidFill>
                <a:schemeClr val="lt2"/>
              </a:solidFill>
            </a:endParaRPr>
          </a:p>
        </p:txBody>
      </p:sp>
      <p:cxnSp>
        <p:nvCxnSpPr>
          <p:cNvPr id="142" name="Google Shape;142;p30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>
            <a:off x="5546651" y="2069805"/>
            <a:ext cx="255890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>
          <a:xfrm>
            <a:off x="512926" y="2383206"/>
            <a:ext cx="5320804" cy="1784400"/>
          </a:xfrm>
        </p:spPr>
        <p:txBody>
          <a:bodyPr/>
          <a:lstStyle/>
          <a:p>
            <a:r>
              <a:rPr lang="pt-BR" sz="1600" dirty="0" smtClean="0"/>
              <a:t>A abordagem dos dados nulos foi de usar a </a:t>
            </a:r>
            <a:r>
              <a:rPr lang="pt-BR" sz="1600" b="1" dirty="0" smtClean="0"/>
              <a:t>moda</a:t>
            </a:r>
            <a:r>
              <a:rPr lang="pt-BR" sz="1600" dirty="0" smtClean="0"/>
              <a:t> nos atributos categóricos e a </a:t>
            </a:r>
            <a:r>
              <a:rPr lang="pt-BR" sz="1600" b="1" dirty="0" smtClean="0"/>
              <a:t>média</a:t>
            </a:r>
            <a:r>
              <a:rPr lang="pt-BR" sz="1600" dirty="0" smtClean="0"/>
              <a:t> nos atributos numéricos.</a:t>
            </a:r>
          </a:p>
          <a:p>
            <a:r>
              <a:rPr lang="pt-BR" sz="1600" dirty="0" smtClean="0"/>
              <a:t/>
            </a:r>
            <a:br>
              <a:rPr lang="pt-BR" sz="1600" dirty="0" smtClean="0"/>
            </a:br>
            <a:r>
              <a:rPr lang="pt-BR" sz="1600" dirty="0" smtClean="0"/>
              <a:t>Tirando as referências da </a:t>
            </a:r>
            <a:r>
              <a:rPr lang="pt-BR" sz="1600" b="1" dirty="0" smtClean="0">
                <a:solidFill>
                  <a:srgbClr val="FFC000"/>
                </a:solidFill>
              </a:rPr>
              <a:t>Base de Treino</a:t>
            </a:r>
            <a:r>
              <a:rPr lang="pt-BR" sz="1600" dirty="0" smtClean="0"/>
              <a:t>. Isto com o fim de evitar adicionar uma tendência que interfira com a avaliação do modelo mais na frente</a:t>
            </a:r>
            <a:endParaRPr lang="pt-BR" sz="1600" dirty="0" smtClean="0"/>
          </a:p>
          <a:p>
            <a:pPr algn="l"/>
            <a:endParaRPr lang="pt-BR" sz="1600" dirty="0" smtClean="0"/>
          </a:p>
          <a:p>
            <a:pPr algn="l"/>
            <a:endParaRPr lang="pt-BR" sz="1600" dirty="0"/>
          </a:p>
        </p:txBody>
      </p:sp>
      <p:sp>
        <p:nvSpPr>
          <p:cNvPr id="2" name="Título 1"/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r>
              <a:rPr lang="pt-BR" dirty="0"/>
              <a:t>ANALISE EXPLORATÓRIA</a:t>
            </a:r>
            <a:endParaRPr lang="en-US" b="0" dirty="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658018"/>
              </p:ext>
            </p:extLst>
          </p:nvPr>
        </p:nvGraphicFramePr>
        <p:xfrm>
          <a:off x="6797750" y="719625"/>
          <a:ext cx="2161952" cy="4172834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707197">
                  <a:extLst>
                    <a:ext uri="{9D8B030D-6E8A-4147-A177-3AD203B41FA5}">
                      <a16:colId xmlns:a16="http://schemas.microsoft.com/office/drawing/2014/main" val="3457459472"/>
                    </a:ext>
                  </a:extLst>
                </a:gridCol>
                <a:gridCol w="454755">
                  <a:extLst>
                    <a:ext uri="{9D8B030D-6E8A-4147-A177-3AD203B41FA5}">
                      <a16:colId xmlns:a16="http://schemas.microsoft.com/office/drawing/2014/main" val="2315395439"/>
                    </a:ext>
                  </a:extLst>
                </a:gridCol>
              </a:tblGrid>
              <a:tr h="90069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surgery</a:t>
                      </a:r>
                      <a:endParaRPr lang="en-US" sz="1050" b="1" i="0" u="none" strike="noStrike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3" marR="4503" marT="4503" marB="0" anchor="b"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0</a:t>
                      </a:r>
                      <a:endParaRPr lang="en-US" sz="1050" b="1" i="0" u="none" strike="noStrike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3" marR="4503" marT="4503" marB="0" anchor="b">
                    <a:solidFill>
                      <a:srgbClr val="1B1B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277252"/>
                  </a:ext>
                </a:extLst>
              </a:tr>
              <a:tr h="90069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age</a:t>
                      </a:r>
                      <a:endParaRPr lang="en-US" sz="1050" b="1" i="0" u="none" strike="noStrike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3" marR="4503" marT="4503" marB="0" anchor="b"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0</a:t>
                      </a:r>
                      <a:endParaRPr lang="en-US" sz="1050" b="1" i="0" u="none" strike="noStrike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3" marR="4503" marT="4503" marB="0" anchor="b">
                    <a:solidFill>
                      <a:srgbClr val="1B1B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972845"/>
                  </a:ext>
                </a:extLst>
              </a:tr>
              <a:tr h="163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 dirty="0" err="1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rectal_temp</a:t>
                      </a:r>
                      <a:endParaRPr lang="en-US" sz="1050" b="1" i="0" u="none" strike="noStrike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3" marR="4503" marT="4503" marB="0" anchor="b"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u="none" strike="noStrike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66</a:t>
                      </a:r>
                      <a:endParaRPr lang="en-US" sz="1050" b="1" i="0" u="none" strike="noStrike">
                        <a:ln>
                          <a:noFill/>
                        </a:ln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3" marR="4503" marT="4503" marB="0" anchor="b">
                    <a:solidFill>
                      <a:srgbClr val="1B1B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608314"/>
                  </a:ext>
                </a:extLst>
              </a:tr>
              <a:tr h="90069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pulse</a:t>
                      </a:r>
                      <a:endParaRPr lang="en-US" sz="1050" b="1" i="0" u="none" strike="noStrike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3" marR="4503" marT="4503" marB="0" anchor="b"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19</a:t>
                      </a:r>
                      <a:endParaRPr lang="en-US" sz="1050" b="1" i="0" u="none" strike="noStrike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3" marR="4503" marT="4503" marB="0" anchor="b">
                    <a:solidFill>
                      <a:srgbClr val="1B1B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295565"/>
                  </a:ext>
                </a:extLst>
              </a:tr>
              <a:tr h="163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 dirty="0" err="1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respiratory_rate</a:t>
                      </a:r>
                      <a:endParaRPr lang="en-US" sz="1050" b="1" i="0" u="none" strike="noStrike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3" marR="4503" marT="4503" marB="0" anchor="b"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63</a:t>
                      </a:r>
                      <a:endParaRPr lang="en-US" sz="1050" b="1" i="0" u="none" strike="noStrike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3" marR="4503" marT="4503" marB="0" anchor="b">
                    <a:solidFill>
                      <a:srgbClr val="1B1B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512434"/>
                  </a:ext>
                </a:extLst>
              </a:tr>
              <a:tr h="242284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 dirty="0" err="1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temp_of_extremities</a:t>
                      </a:r>
                      <a:endParaRPr lang="en-US" sz="1050" b="1" i="0" u="none" strike="noStrike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3" marR="4503" marT="4503" marB="0" anchor="b"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53</a:t>
                      </a:r>
                      <a:endParaRPr lang="en-US" sz="1050" b="1" i="0" u="none" strike="noStrike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3" marR="4503" marT="4503" marB="0" anchor="b">
                    <a:solidFill>
                      <a:srgbClr val="1B1B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211890"/>
                  </a:ext>
                </a:extLst>
              </a:tr>
              <a:tr h="163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 dirty="0" err="1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peripheral_pulse</a:t>
                      </a:r>
                      <a:endParaRPr lang="en-US" sz="1050" b="1" i="0" u="none" strike="noStrike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3" marR="4503" marT="4503" marB="0" anchor="b"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72</a:t>
                      </a:r>
                      <a:endParaRPr lang="en-US" sz="1050" b="1" i="0" u="none" strike="noStrike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3" marR="4503" marT="4503" marB="0" anchor="b">
                    <a:solidFill>
                      <a:srgbClr val="1B1B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063401"/>
                  </a:ext>
                </a:extLst>
              </a:tr>
              <a:tr h="242284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 dirty="0" err="1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mucous_membrane</a:t>
                      </a:r>
                      <a:endParaRPr lang="en-US" sz="1050" b="1" i="0" u="none" strike="noStrike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3" marR="4503" marT="4503" marB="0" anchor="b"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41</a:t>
                      </a:r>
                      <a:endParaRPr lang="en-US" sz="1050" b="1" i="0" u="none" strike="noStrike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3" marR="4503" marT="4503" marB="0" anchor="b">
                    <a:solidFill>
                      <a:srgbClr val="1B1B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326770"/>
                  </a:ext>
                </a:extLst>
              </a:tr>
              <a:tr h="242284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 dirty="0" err="1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capillary_refill_time</a:t>
                      </a:r>
                      <a:endParaRPr lang="en-US" sz="1050" b="1" i="0" u="none" strike="noStrike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3" marR="4503" marT="4503" marB="0" anchor="b"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21</a:t>
                      </a:r>
                      <a:endParaRPr lang="en-US" sz="1050" b="1" i="0" u="none" strike="noStrike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3" marR="4503" marT="4503" marB="0" anchor="b">
                    <a:solidFill>
                      <a:srgbClr val="1B1B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057009"/>
                  </a:ext>
                </a:extLst>
              </a:tr>
              <a:tr h="90069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pain</a:t>
                      </a:r>
                      <a:endParaRPr lang="en-US" sz="1050" b="1" i="0" u="none" strike="noStrike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3" marR="4503" marT="4503" marB="0" anchor="b"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51</a:t>
                      </a:r>
                      <a:endParaRPr lang="en-US" sz="1050" b="1" i="0" u="none" strike="noStrike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3" marR="4503" marT="4503" marB="0" anchor="b">
                    <a:solidFill>
                      <a:srgbClr val="1B1B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2164442"/>
                  </a:ext>
                </a:extLst>
              </a:tr>
              <a:tr h="90069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peristalsis</a:t>
                      </a:r>
                      <a:endParaRPr lang="en-US" sz="1050" b="1" i="0" u="none" strike="noStrike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3" marR="4503" marT="4503" marB="0" anchor="b"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38</a:t>
                      </a:r>
                      <a:endParaRPr lang="en-US" sz="1050" b="1" i="0" u="none" strike="noStrike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3" marR="4503" marT="4503" marB="0" anchor="b">
                    <a:solidFill>
                      <a:srgbClr val="1B1B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699640"/>
                  </a:ext>
                </a:extLst>
              </a:tr>
              <a:tr h="242284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 dirty="0" err="1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abdominal_distention</a:t>
                      </a:r>
                      <a:endParaRPr lang="en-US" sz="1050" b="1" i="0" u="none" strike="noStrike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3" marR="4503" marT="4503" marB="0" anchor="b"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52</a:t>
                      </a:r>
                      <a:endParaRPr lang="en-US" sz="1050" b="1" i="0" u="none" strike="noStrike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3" marR="4503" marT="4503" marB="0" anchor="b">
                    <a:solidFill>
                      <a:srgbClr val="1B1B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096202"/>
                  </a:ext>
                </a:extLst>
              </a:tr>
              <a:tr h="163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 dirty="0" err="1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nasogastric_tube</a:t>
                      </a:r>
                      <a:endParaRPr lang="en-US" sz="1050" b="1" i="0" u="none" strike="noStrike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3" marR="4503" marT="4503" marB="0" anchor="b"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111</a:t>
                      </a:r>
                      <a:endParaRPr lang="en-US" sz="1050" b="1" i="0" u="none" strike="noStrike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3" marR="4503" marT="4503" marB="0" anchor="b">
                    <a:solidFill>
                      <a:srgbClr val="1B1B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337231"/>
                  </a:ext>
                </a:extLst>
              </a:tr>
              <a:tr h="163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 dirty="0" err="1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nasogastric_reflux</a:t>
                      </a:r>
                      <a:endParaRPr lang="en-US" sz="1050" b="1" i="0" u="none" strike="noStrike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3" marR="4503" marT="4503" marB="0" anchor="b"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118</a:t>
                      </a:r>
                      <a:endParaRPr lang="en-US" sz="1050" b="1" i="0" u="none" strike="noStrike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3" marR="4503" marT="4503" marB="0" anchor="b">
                    <a:solidFill>
                      <a:srgbClr val="1B1B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5673340"/>
                  </a:ext>
                </a:extLst>
              </a:tr>
              <a:tr h="163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 dirty="0" err="1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rectal_exam_feces</a:t>
                      </a:r>
                      <a:endParaRPr lang="en-US" sz="1050" b="1" i="0" u="none" strike="noStrike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3" marR="4503" marT="4503" marB="0" anchor="b"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120</a:t>
                      </a:r>
                      <a:endParaRPr lang="en-US" sz="1050" b="1" i="0" u="none" strike="noStrike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3" marR="4503" marT="4503" marB="0" anchor="b">
                    <a:solidFill>
                      <a:srgbClr val="1B1B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256223"/>
                  </a:ext>
                </a:extLst>
              </a:tr>
              <a:tr h="90069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abdomen</a:t>
                      </a:r>
                      <a:endParaRPr lang="en-US" sz="1050" b="1" i="0" u="none" strike="noStrike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3" marR="4503" marT="4503" marB="0" anchor="b"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137</a:t>
                      </a:r>
                      <a:endParaRPr lang="en-US" sz="1050" b="1" i="0" u="none" strike="noStrike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3" marR="4503" marT="4503" marB="0" anchor="b">
                    <a:solidFill>
                      <a:srgbClr val="1B1B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2620349"/>
                  </a:ext>
                </a:extLst>
              </a:tr>
              <a:tr h="242284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 dirty="0" err="1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packed_cell_volume</a:t>
                      </a:r>
                      <a:endParaRPr lang="en-US" sz="1050" b="1" i="0" u="none" strike="noStrike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3" marR="4503" marT="4503" marB="0" anchor="b"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24</a:t>
                      </a:r>
                      <a:endParaRPr lang="en-US" sz="1050" b="1" i="0" u="none" strike="noStrike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3" marR="4503" marT="4503" marB="0" anchor="b">
                    <a:solidFill>
                      <a:srgbClr val="1B1B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106951"/>
                  </a:ext>
                </a:extLst>
              </a:tr>
              <a:tr h="163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 dirty="0" err="1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total_protein</a:t>
                      </a:r>
                      <a:endParaRPr lang="en-US" sz="1050" b="1" i="0" u="none" strike="noStrike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3" marR="4503" marT="4503" marB="0" anchor="b"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31</a:t>
                      </a:r>
                      <a:endParaRPr lang="en-US" sz="1050" b="1" i="0" u="none" strike="noStrike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3" marR="4503" marT="4503" marB="0" anchor="b">
                    <a:solidFill>
                      <a:srgbClr val="1B1B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803775"/>
                  </a:ext>
                </a:extLst>
              </a:tr>
              <a:tr h="163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surgical_lesion</a:t>
                      </a:r>
                      <a:endParaRPr lang="en-US" sz="1050" b="1" i="0" u="none" strike="noStrike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3" marR="4503" marT="4503" marB="0" anchor="b"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0</a:t>
                      </a:r>
                      <a:endParaRPr lang="en-US" sz="1050" b="1" i="0" u="none" strike="noStrike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3" marR="4503" marT="4503" marB="0" anchor="b">
                    <a:solidFill>
                      <a:srgbClr val="1B1B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08184"/>
                  </a:ext>
                </a:extLst>
              </a:tr>
              <a:tr h="90069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lesion_1</a:t>
                      </a:r>
                      <a:endParaRPr lang="en-US" sz="1050" b="1" i="0" u="none" strike="noStrike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3" marR="4503" marT="4503" marB="0" anchor="b"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0</a:t>
                      </a:r>
                      <a:endParaRPr lang="en-US" sz="1050" b="1" i="0" u="none" strike="noStrike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3" marR="4503" marT="4503" marB="0" anchor="b">
                    <a:solidFill>
                      <a:srgbClr val="1B1B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049943"/>
                  </a:ext>
                </a:extLst>
              </a:tr>
              <a:tr h="90069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lesion_2</a:t>
                      </a:r>
                      <a:endParaRPr lang="en-US" sz="1050" b="1" i="0" u="none" strike="noStrike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3" marR="4503" marT="4503" marB="0" anchor="b"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0</a:t>
                      </a:r>
                      <a:endParaRPr lang="en-US" sz="1050" b="1" i="0" u="none" strike="noStrike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3" marR="4503" marT="4503" marB="0" anchor="b">
                    <a:solidFill>
                      <a:srgbClr val="1B1B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995474"/>
                  </a:ext>
                </a:extLst>
              </a:tr>
              <a:tr h="90069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lesion_3</a:t>
                      </a:r>
                      <a:endParaRPr lang="en-US" sz="1050" b="1" i="0" u="none" strike="noStrike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3" marR="4503" marT="4503" marB="0" anchor="b"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0</a:t>
                      </a:r>
                      <a:endParaRPr lang="en-US" sz="1050" b="1" i="0" u="none" strike="noStrike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3" marR="4503" marT="4503" marB="0" anchor="b">
                    <a:solidFill>
                      <a:srgbClr val="1B1B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420853"/>
                  </a:ext>
                </a:extLst>
              </a:tr>
              <a:tr h="90069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result</a:t>
                      </a:r>
                      <a:endParaRPr lang="en-US" sz="1050" b="1" i="0" u="none" strike="noStrike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3" marR="4503" marT="4503" marB="0" anchor="b"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0</a:t>
                      </a:r>
                      <a:endParaRPr lang="en-US" sz="1050" b="1" i="0" u="none" strike="noStrike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3" marR="4503" marT="4503" marB="0" anchor="b">
                    <a:solidFill>
                      <a:srgbClr val="1B1B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048857"/>
                  </a:ext>
                </a:extLst>
              </a:tr>
            </a:tbl>
          </a:graphicData>
        </a:graphic>
      </p:graphicFrame>
      <p:sp>
        <p:nvSpPr>
          <p:cNvPr id="8" name="Título 6"/>
          <p:cNvSpPr txBox="1">
            <a:spLocks/>
          </p:cNvSpPr>
          <p:nvPr/>
        </p:nvSpPr>
        <p:spPr>
          <a:xfrm>
            <a:off x="1600733" y="985228"/>
            <a:ext cx="26736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pt-BR" dirty="0" smtClean="0"/>
              <a:t>Valores Nulos ou Faltantes</a:t>
            </a:r>
            <a:endParaRPr lang="pt-BR" dirty="0"/>
          </a:p>
        </p:txBody>
      </p:sp>
      <p:sp>
        <p:nvSpPr>
          <p:cNvPr id="10" name="Título 6"/>
          <p:cNvSpPr txBox="1">
            <a:spLocks/>
          </p:cNvSpPr>
          <p:nvPr/>
        </p:nvSpPr>
        <p:spPr>
          <a:xfrm>
            <a:off x="5337543" y="1368028"/>
            <a:ext cx="1488559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pt-BR" sz="1200" dirty="0" smtClean="0">
                <a:solidFill>
                  <a:schemeClr val="bg1"/>
                </a:solidFill>
              </a:rPr>
              <a:t>MISSING VALUES POR COLUNA </a:t>
            </a:r>
            <a:endParaRPr lang="pt-B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28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ANALISE </a:t>
            </a:r>
            <a:r>
              <a:rPr lang="pt-BR" dirty="0" smtClean="0"/>
              <a:t>EXPLORATÓRIA</a:t>
            </a:r>
            <a:endParaRPr lang="en-US" dirty="0"/>
          </a:p>
        </p:txBody>
      </p:sp>
      <p:sp>
        <p:nvSpPr>
          <p:cNvPr id="33" name="Subtítulo 5"/>
          <p:cNvSpPr>
            <a:spLocks noGrp="1"/>
          </p:cNvSpPr>
          <p:nvPr/>
        </p:nvSpPr>
        <p:spPr>
          <a:xfrm>
            <a:off x="1737362" y="2654910"/>
            <a:ext cx="5669276" cy="2362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ctr"/>
            <a:r>
              <a:rPr lang="pt-BR" sz="1600" dirty="0" smtClean="0"/>
              <a:t>No caso das colunas referentes ás lesões (1,2 e 3), a informação estava ‘codificada’, cada número representa um local, tipo, subtipo e código específico, respectivamente.</a:t>
            </a:r>
          </a:p>
          <a:p>
            <a:pPr algn="ctr"/>
            <a:r>
              <a:rPr lang="pt-BR" sz="1600" dirty="0" smtClean="0"/>
              <a:t/>
            </a:r>
            <a:br>
              <a:rPr lang="pt-BR" sz="1600" dirty="0" smtClean="0"/>
            </a:br>
            <a:r>
              <a:rPr lang="pt-BR" sz="1600" dirty="0" smtClean="0"/>
              <a:t>Foi considerada informação importante e se fez uma função que separasse a informação corretamente em </a:t>
            </a:r>
            <a:r>
              <a:rPr lang="pt-BR" sz="1600" b="1" dirty="0" smtClean="0"/>
              <a:t>quatro colunas novas para cada lesão. </a:t>
            </a:r>
          </a:p>
          <a:p>
            <a:pPr algn="ctr"/>
            <a:endParaRPr lang="pt-BR" sz="1600" dirty="0"/>
          </a:p>
          <a:p>
            <a:pPr algn="ctr"/>
            <a:r>
              <a:rPr lang="pt-BR" sz="1600" dirty="0" smtClean="0"/>
              <a:t>As colunas originais foram eliminadas</a:t>
            </a:r>
            <a:endParaRPr lang="pt-BR" sz="1600" dirty="0" smtClean="0"/>
          </a:p>
          <a:p>
            <a:pPr algn="ctr"/>
            <a:endParaRPr lang="pt-BR" sz="1600" dirty="0" smtClean="0"/>
          </a:p>
          <a:p>
            <a:pPr algn="ctr"/>
            <a:endParaRPr lang="pt-BR" sz="1600" dirty="0"/>
          </a:p>
        </p:txBody>
      </p:sp>
      <p:grpSp>
        <p:nvGrpSpPr>
          <p:cNvPr id="14" name="Agrupar 13"/>
          <p:cNvGrpSpPr/>
          <p:nvPr/>
        </p:nvGrpSpPr>
        <p:grpSpPr>
          <a:xfrm>
            <a:off x="3051810" y="1721095"/>
            <a:ext cx="3040380" cy="685250"/>
            <a:chOff x="2994660" y="1621485"/>
            <a:chExt cx="3482338" cy="784860"/>
          </a:xfrm>
        </p:grpSpPr>
        <p:sp>
          <p:nvSpPr>
            <p:cNvPr id="13" name="Retângulo 12"/>
            <p:cNvSpPr/>
            <p:nvPr/>
          </p:nvSpPr>
          <p:spPr>
            <a:xfrm>
              <a:off x="2994660" y="1621485"/>
              <a:ext cx="784860" cy="78486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latin typeface="Exo 2" panose="020B0604020202020204" charset="0"/>
                </a:rPr>
                <a:t>6</a:t>
              </a:r>
              <a:endParaRPr lang="en-US" sz="2800" b="1" dirty="0">
                <a:latin typeface="Exo 2" panose="020B0604020202020204" charset="0"/>
              </a:endParaRPr>
            </a:p>
          </p:txBody>
        </p:sp>
        <p:sp>
          <p:nvSpPr>
            <p:cNvPr id="36" name="Retângulo 35"/>
            <p:cNvSpPr/>
            <p:nvPr/>
          </p:nvSpPr>
          <p:spPr>
            <a:xfrm>
              <a:off x="3893819" y="1621485"/>
              <a:ext cx="784860" cy="78486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latin typeface="Exo 2" panose="020B0604020202020204" charset="0"/>
                </a:rPr>
                <a:t>1</a:t>
              </a:r>
              <a:endParaRPr lang="en-US" sz="2800" b="1" dirty="0">
                <a:latin typeface="Exo 2" panose="020B0604020202020204" charset="0"/>
              </a:endParaRPr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4792978" y="1621485"/>
              <a:ext cx="784860" cy="78486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latin typeface="Exo 2" panose="020B0604020202020204" charset="0"/>
                </a:rPr>
                <a:t>1</a:t>
              </a:r>
              <a:endParaRPr lang="en-US" sz="2800" b="1" dirty="0">
                <a:latin typeface="Exo 2" panose="020B0604020202020204" charset="0"/>
              </a:endParaRPr>
            </a:p>
          </p:txBody>
        </p:sp>
        <p:sp>
          <p:nvSpPr>
            <p:cNvPr id="38" name="Retângulo 37"/>
            <p:cNvSpPr/>
            <p:nvPr/>
          </p:nvSpPr>
          <p:spPr>
            <a:xfrm>
              <a:off x="5692138" y="1621485"/>
              <a:ext cx="784860" cy="78486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latin typeface="Exo 2" panose="020B0604020202020204" charset="0"/>
                </a:rPr>
                <a:t>2</a:t>
              </a:r>
              <a:endParaRPr lang="en-US" sz="2800" b="1" dirty="0">
                <a:latin typeface="Exo 2" panose="020B0604020202020204" charset="0"/>
              </a:endParaRPr>
            </a:p>
          </p:txBody>
        </p:sp>
      </p:grpSp>
      <p:sp>
        <p:nvSpPr>
          <p:cNvPr id="40" name="Título 6"/>
          <p:cNvSpPr>
            <a:spLocks noGrp="1"/>
          </p:cNvSpPr>
          <p:nvPr>
            <p:ph type="ctrTitle"/>
          </p:nvPr>
        </p:nvSpPr>
        <p:spPr>
          <a:xfrm>
            <a:off x="1600733" y="985228"/>
            <a:ext cx="2673600" cy="765600"/>
          </a:xfrm>
        </p:spPr>
        <p:txBody>
          <a:bodyPr/>
          <a:lstStyle/>
          <a:p>
            <a:r>
              <a:rPr lang="pt-BR" dirty="0" smtClean="0"/>
              <a:t>Lesões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dk2"/>
                </a:solidFill>
              </a:rPr>
              <a:t>ANALISE EXPLORATÓRIA</a:t>
            </a:r>
            <a:endParaRPr lang="en-US" dirty="0">
              <a:solidFill>
                <a:schemeClr val="dk2"/>
              </a:solidFill>
            </a:endParaRPr>
          </a:p>
        </p:txBody>
      </p:sp>
      <p:sp>
        <p:nvSpPr>
          <p:cNvPr id="274" name="Google Shape;274;p40"/>
          <p:cNvSpPr txBox="1">
            <a:spLocks noGrp="1"/>
          </p:cNvSpPr>
          <p:nvPr>
            <p:ph type="ctrTitle" idx="2"/>
          </p:nvPr>
        </p:nvSpPr>
        <p:spPr>
          <a:xfrm>
            <a:off x="246331" y="33762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dk2"/>
                </a:solidFill>
              </a:rPr>
              <a:t>BARRAS</a:t>
            </a:r>
            <a:endParaRPr lang="en-US" dirty="0">
              <a:solidFill>
                <a:schemeClr val="dk2"/>
              </a:solidFill>
            </a:endParaRPr>
          </a:p>
        </p:txBody>
      </p:sp>
      <p:sp>
        <p:nvSpPr>
          <p:cNvPr id="275" name="Google Shape;275;p40"/>
          <p:cNvSpPr txBox="1">
            <a:spLocks noGrp="1"/>
          </p:cNvSpPr>
          <p:nvPr>
            <p:ph type="subTitle" idx="1"/>
          </p:nvPr>
        </p:nvSpPr>
        <p:spPr>
          <a:xfrm>
            <a:off x="213101" y="3661975"/>
            <a:ext cx="274016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>
                <a:solidFill>
                  <a:schemeClr val="lt2"/>
                </a:solidFill>
              </a:rPr>
              <a:t>Gráfico de barras com atributos categóricos</a:t>
            </a:r>
            <a:r>
              <a:rPr lang="en-US" dirty="0" smtClean="0">
                <a:solidFill>
                  <a:schemeClr val="lt2"/>
                </a:solidFill>
              </a:rPr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solidFill>
                <a:schemeClr val="l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No atributo abdome foi claro ver que ter o abdômen distendido tem uma proporção maior de casos de morte.</a:t>
            </a:r>
            <a:endParaRPr lang="pt-BR" dirty="0">
              <a:solidFill>
                <a:schemeClr val="lt2"/>
              </a:solidFill>
            </a:endParaRPr>
          </a:p>
        </p:txBody>
      </p:sp>
      <p:sp>
        <p:nvSpPr>
          <p:cNvPr id="276" name="Google Shape;276;p40"/>
          <p:cNvSpPr txBox="1">
            <a:spLocks noGrp="1"/>
          </p:cNvSpPr>
          <p:nvPr>
            <p:ph type="ctrTitle" idx="3"/>
          </p:nvPr>
        </p:nvSpPr>
        <p:spPr>
          <a:xfrm>
            <a:off x="3235200" y="22332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2"/>
                </a:solidFill>
              </a:rPr>
              <a:t>DISPERSÃO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77" name="Google Shape;277;p40"/>
          <p:cNvSpPr txBox="1">
            <a:spLocks noGrp="1"/>
          </p:cNvSpPr>
          <p:nvPr>
            <p:ph type="subTitle" idx="4"/>
          </p:nvPr>
        </p:nvSpPr>
        <p:spPr>
          <a:xfrm>
            <a:off x="3295710" y="1465250"/>
            <a:ext cx="255258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2"/>
                </a:solidFill>
              </a:rPr>
              <a:t>Os diagramas de dispersão, comparando dois atributos numéricos não deixaram ver algum tipo de separação obvia entre classes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278" name="Google Shape;278;p40"/>
          <p:cNvSpPr txBox="1">
            <a:spLocks noGrp="1"/>
          </p:cNvSpPr>
          <p:nvPr>
            <p:ph type="ctrTitle" idx="5"/>
          </p:nvPr>
        </p:nvSpPr>
        <p:spPr>
          <a:xfrm>
            <a:off x="6190740" y="33762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HISTOGRAMA</a:t>
            </a:r>
            <a:endParaRPr lang="en-US" dirty="0"/>
          </a:p>
        </p:txBody>
      </p:sp>
      <p:sp>
        <p:nvSpPr>
          <p:cNvPr id="279" name="Google Shape;279;p40"/>
          <p:cNvSpPr txBox="1">
            <a:spLocks noGrp="1"/>
          </p:cNvSpPr>
          <p:nvPr>
            <p:ph type="subTitle" idx="6"/>
          </p:nvPr>
        </p:nvSpPr>
        <p:spPr>
          <a:xfrm>
            <a:off x="6075232" y="3661975"/>
            <a:ext cx="3002399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dirty="0"/>
              <a:t>Se fizeram histogramas com os atributos numéricos</a:t>
            </a:r>
          </a:p>
          <a:p>
            <a:pPr marL="0" lvl="0" indent="0"/>
            <a:r>
              <a:rPr lang="pt-BR" dirty="0"/>
              <a:t/>
            </a:r>
            <a:br>
              <a:rPr lang="pt-BR" dirty="0"/>
            </a:br>
            <a:r>
              <a:rPr lang="pt-BR" dirty="0"/>
              <a:t>O mais relevante na inspeção visual foi o pulso: Os dados apontam que a proporção de cavalos com pulso alto e morreram é maior do que ao contrário.</a:t>
            </a:r>
          </a:p>
          <a:p>
            <a:pPr marL="0" lvl="0" indent="0"/>
            <a:endParaRPr lang="pt-BR" dirty="0"/>
          </a:p>
          <a:p>
            <a:pPr marL="0" lvl="0" indent="0"/>
            <a:endParaRPr lang="pt-BR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  <p:cxnSp>
        <p:nvCxnSpPr>
          <p:cNvPr id="280" name="Google Shape;280;p40"/>
          <p:cNvCxnSpPr/>
          <p:nvPr/>
        </p:nvCxnSpPr>
        <p:spPr>
          <a:xfrm>
            <a:off x="3235200" y="2186175"/>
            <a:ext cx="0" cy="1647600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40"/>
          <p:cNvCxnSpPr/>
          <p:nvPr/>
        </p:nvCxnSpPr>
        <p:spPr>
          <a:xfrm>
            <a:off x="5908800" y="2186175"/>
            <a:ext cx="0" cy="1647600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160" y="1067076"/>
            <a:ext cx="3105472" cy="233227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710" y="2707751"/>
            <a:ext cx="2551823" cy="236096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29" y="946345"/>
            <a:ext cx="2453004" cy="24530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PRÉ-PROCESSAMENTO</a:t>
            </a:r>
            <a:endParaRPr lang="en-US" dirty="0"/>
          </a:p>
        </p:txBody>
      </p:sp>
      <p:sp>
        <p:nvSpPr>
          <p:cNvPr id="442" name="Google Shape;442;p48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cxnSp>
        <p:nvCxnSpPr>
          <p:cNvPr id="443" name="Google Shape;443;p48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2"/>
                </a:solidFill>
              </a:rPr>
              <a:t>PRÉ-PROCESSAMENTO</a:t>
            </a:r>
            <a:endParaRPr dirty="0">
              <a:solidFill>
                <a:schemeClr val="dk2"/>
              </a:solidFill>
            </a:endParaRPr>
          </a:p>
        </p:txBody>
      </p:sp>
      <p:grpSp>
        <p:nvGrpSpPr>
          <p:cNvPr id="8" name="Agrupar 7"/>
          <p:cNvGrpSpPr/>
          <p:nvPr/>
        </p:nvGrpSpPr>
        <p:grpSpPr>
          <a:xfrm>
            <a:off x="2749711" y="1583885"/>
            <a:ext cx="6180929" cy="2499038"/>
            <a:chOff x="1148819" y="2071564"/>
            <a:chExt cx="5361785" cy="2831737"/>
          </a:xfrm>
          <a:solidFill>
            <a:schemeClr val="bg2">
              <a:lumMod val="75000"/>
            </a:schemeClr>
          </a:solidFill>
        </p:grpSpPr>
        <p:cxnSp>
          <p:nvCxnSpPr>
            <p:cNvPr id="30" name="Google Shape;454;p49"/>
            <p:cNvCxnSpPr/>
            <p:nvPr/>
          </p:nvCxnSpPr>
          <p:spPr>
            <a:xfrm rot="10800000">
              <a:off x="3021932" y="3622796"/>
              <a:ext cx="0" cy="915278"/>
            </a:xfrm>
            <a:prstGeom prst="straightConnector1">
              <a:avLst/>
            </a:prstGeom>
            <a:grpFill/>
            <a:ln w="57150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" name="Agrupar 6"/>
            <p:cNvGrpSpPr/>
            <p:nvPr/>
          </p:nvGrpSpPr>
          <p:grpSpPr>
            <a:xfrm>
              <a:off x="1148819" y="2071564"/>
              <a:ext cx="5361785" cy="2831737"/>
              <a:chOff x="1148819" y="2071564"/>
              <a:chExt cx="5361785" cy="2831737"/>
            </a:xfrm>
            <a:grpFill/>
          </p:grpSpPr>
          <p:grpSp>
            <p:nvGrpSpPr>
              <p:cNvPr id="6" name="Agrupar 5"/>
              <p:cNvGrpSpPr/>
              <p:nvPr/>
            </p:nvGrpSpPr>
            <p:grpSpPr>
              <a:xfrm>
                <a:off x="1148819" y="2713208"/>
                <a:ext cx="1873113" cy="1290901"/>
                <a:chOff x="1148819" y="2713208"/>
                <a:chExt cx="1873113" cy="1290901"/>
              </a:xfrm>
              <a:grpFill/>
            </p:grpSpPr>
            <p:cxnSp>
              <p:nvCxnSpPr>
                <p:cNvPr id="454" name="Google Shape;454;p49"/>
                <p:cNvCxnSpPr/>
                <p:nvPr/>
              </p:nvCxnSpPr>
              <p:spPr>
                <a:xfrm rot="10800000">
                  <a:off x="3021932" y="2713208"/>
                  <a:ext cx="0" cy="915278"/>
                </a:xfrm>
                <a:prstGeom prst="straightConnector1">
                  <a:avLst/>
                </a:prstGeom>
                <a:grpFill/>
                <a:ln w="57150" cap="flat" cmpd="sng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51" name="Google Shape;451;p49"/>
                <p:cNvSpPr/>
                <p:nvPr/>
              </p:nvSpPr>
              <p:spPr>
                <a:xfrm>
                  <a:off x="1148819" y="3211494"/>
                  <a:ext cx="782516" cy="792615"/>
                </a:xfrm>
                <a:prstGeom prst="snip2DiagRect">
                  <a:avLst>
                    <a:gd name="adj1" fmla="val 0"/>
                    <a:gd name="adj2" fmla="val 16667"/>
                  </a:avLst>
                </a:prstGeom>
                <a:grpFill/>
                <a:ln w="57150"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cxnSp>
              <p:nvCxnSpPr>
                <p:cNvPr id="452" name="Google Shape;452;p49"/>
                <p:cNvCxnSpPr/>
                <p:nvPr/>
              </p:nvCxnSpPr>
              <p:spPr>
                <a:xfrm rot="10800000" flipH="1">
                  <a:off x="1925647" y="3625471"/>
                  <a:ext cx="1094674" cy="6979"/>
                </a:xfrm>
                <a:prstGeom prst="straightConnector1">
                  <a:avLst/>
                </a:prstGeom>
                <a:grpFill/>
                <a:ln w="57150" cap="flat" cmpd="sng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" name="Agrupar 4"/>
              <p:cNvGrpSpPr/>
              <p:nvPr/>
            </p:nvGrpSpPr>
            <p:grpSpPr>
              <a:xfrm>
                <a:off x="2699668" y="2071564"/>
                <a:ext cx="1873114" cy="2466511"/>
                <a:chOff x="2699668" y="2071564"/>
                <a:chExt cx="1873114" cy="2466511"/>
              </a:xfrm>
              <a:grpFill/>
            </p:grpSpPr>
            <p:grpSp>
              <p:nvGrpSpPr>
                <p:cNvPr id="455" name="Google Shape;455;p49"/>
                <p:cNvGrpSpPr/>
                <p:nvPr/>
              </p:nvGrpSpPr>
              <p:grpSpPr>
                <a:xfrm rot="10800000" flipH="1">
                  <a:off x="2699668" y="2071564"/>
                  <a:ext cx="1873114" cy="2459531"/>
                  <a:chOff x="720000" y="1050689"/>
                  <a:chExt cx="2120585" cy="2749001"/>
                </a:xfrm>
                <a:grpFill/>
              </p:grpSpPr>
              <p:sp>
                <p:nvSpPr>
                  <p:cNvPr id="456" name="Google Shape;456;p49"/>
                  <p:cNvSpPr/>
                  <p:nvPr/>
                </p:nvSpPr>
                <p:spPr>
                  <a:xfrm>
                    <a:off x="720000" y="2913790"/>
                    <a:ext cx="885900" cy="885900"/>
                  </a:xfrm>
                  <a:prstGeom prst="snip2DiagRect">
                    <a:avLst>
                      <a:gd name="adj1" fmla="val 0"/>
                      <a:gd name="adj2" fmla="val 16667"/>
                    </a:avLst>
                  </a:prstGeom>
                  <a:grpFill/>
                  <a:ln w="57150"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cxnSp>
                <p:nvCxnSpPr>
                  <p:cNvPr id="457" name="Google Shape;457;p49"/>
                  <p:cNvCxnSpPr/>
                  <p:nvPr/>
                </p:nvCxnSpPr>
                <p:spPr>
                  <a:xfrm>
                    <a:off x="1618086" y="3348102"/>
                    <a:ext cx="1221000" cy="13500"/>
                  </a:xfrm>
                  <a:prstGeom prst="straightConnector1">
                    <a:avLst/>
                  </a:prstGeom>
                  <a:grpFill/>
                  <a:ln w="57150" cap="flat" cmpd="sng">
                    <a:solidFill>
                      <a:schemeClr val="bg1">
                        <a:lumMod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9" name="Google Shape;459;p49"/>
                  <p:cNvCxnSpPr/>
                  <p:nvPr/>
                </p:nvCxnSpPr>
                <p:spPr>
                  <a:xfrm rot="10800000" flipH="1">
                    <a:off x="2840585" y="1050689"/>
                    <a:ext cx="0" cy="2314052"/>
                  </a:xfrm>
                  <a:prstGeom prst="straightConnector1">
                    <a:avLst/>
                  </a:prstGeom>
                  <a:grpFill/>
                  <a:ln w="57150" cap="flat" cmpd="sng">
                    <a:solidFill>
                      <a:schemeClr val="bg1">
                        <a:lumMod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cxnSp>
              <p:nvCxnSpPr>
                <p:cNvPr id="31" name="Google Shape;452;p49"/>
                <p:cNvCxnSpPr/>
                <p:nvPr/>
              </p:nvCxnSpPr>
              <p:spPr>
                <a:xfrm flipV="1">
                  <a:off x="3021932" y="4538074"/>
                  <a:ext cx="1549526" cy="1"/>
                </a:xfrm>
                <a:prstGeom prst="straightConnector1">
                  <a:avLst/>
                </a:prstGeom>
                <a:grpFill/>
                <a:ln w="57150" cap="flat" cmpd="sng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460" name="Google Shape;460;p49"/>
              <p:cNvGrpSpPr/>
              <p:nvPr/>
            </p:nvGrpSpPr>
            <p:grpSpPr>
              <a:xfrm>
                <a:off x="4215083" y="3612400"/>
                <a:ext cx="1873113" cy="1290901"/>
                <a:chOff x="720000" y="3346747"/>
                <a:chExt cx="2120585" cy="1442831"/>
              </a:xfrm>
              <a:grpFill/>
            </p:grpSpPr>
            <p:sp>
              <p:nvSpPr>
                <p:cNvPr id="461" name="Google Shape;461;p49"/>
                <p:cNvSpPr/>
                <p:nvPr/>
              </p:nvSpPr>
              <p:spPr>
                <a:xfrm>
                  <a:off x="720000" y="3903678"/>
                  <a:ext cx="885900" cy="885900"/>
                </a:xfrm>
                <a:prstGeom prst="snip2DiagRect">
                  <a:avLst>
                    <a:gd name="adj1" fmla="val 0"/>
                    <a:gd name="adj2" fmla="val 16667"/>
                  </a:avLst>
                </a:prstGeom>
                <a:solidFill>
                  <a:schemeClr val="accent5"/>
                </a:solidFill>
                <a:ln w="57150"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cxnSp>
              <p:nvCxnSpPr>
                <p:cNvPr id="462" name="Google Shape;462;p49"/>
                <p:cNvCxnSpPr/>
                <p:nvPr/>
              </p:nvCxnSpPr>
              <p:spPr>
                <a:xfrm rot="10800000" flipH="1">
                  <a:off x="1604682" y="4366377"/>
                  <a:ext cx="1234200" cy="7800"/>
                </a:xfrm>
                <a:prstGeom prst="straightConnector1">
                  <a:avLst/>
                </a:prstGeom>
                <a:grpFill/>
                <a:ln w="57150" cap="flat" cmpd="sng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4" name="Google Shape;464;p49"/>
                <p:cNvCxnSpPr/>
                <p:nvPr/>
              </p:nvCxnSpPr>
              <p:spPr>
                <a:xfrm rot="10800000">
                  <a:off x="2840585" y="3346747"/>
                  <a:ext cx="0" cy="1023000"/>
                </a:xfrm>
                <a:prstGeom prst="straightConnector1">
                  <a:avLst/>
                </a:prstGeom>
                <a:grpFill/>
                <a:ln w="57150" cap="flat" cmpd="sng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466" name="Google Shape;466;p49"/>
              <p:cNvSpPr/>
              <p:nvPr/>
            </p:nvSpPr>
            <p:spPr>
              <a:xfrm rot="10800000" flipH="1">
                <a:off x="5728088" y="2971718"/>
                <a:ext cx="782516" cy="792615"/>
              </a:xfrm>
              <a:prstGeom prst="snip2DiagRect">
                <a:avLst>
                  <a:gd name="adj1" fmla="val 0"/>
                  <a:gd name="adj2" fmla="val 16667"/>
                </a:avLst>
              </a:prstGeom>
              <a:solidFill>
                <a:schemeClr val="accent5">
                  <a:lumMod val="50000"/>
                </a:schemeClr>
              </a:solidFill>
              <a:ln w="5715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471" name="Google Shape;471;p49"/>
          <p:cNvSpPr txBox="1"/>
          <p:nvPr/>
        </p:nvSpPr>
        <p:spPr>
          <a:xfrm>
            <a:off x="2584243" y="3289377"/>
            <a:ext cx="12330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chemeClr val="bg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Base de Dados</a:t>
            </a:r>
            <a:endParaRPr sz="1600" b="1" dirty="0">
              <a:solidFill>
                <a:schemeClr val="bg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3" name="Google Shape;473;p49"/>
          <p:cNvSpPr txBox="1"/>
          <p:nvPr/>
        </p:nvSpPr>
        <p:spPr>
          <a:xfrm>
            <a:off x="5802115" y="4017390"/>
            <a:ext cx="1950208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chemeClr val="bg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Concatenação de Dados Categoricos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smtClean="0">
                <a:solidFill>
                  <a:schemeClr val="bg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</a:t>
            </a:r>
            <a:r>
              <a:rPr lang="en" sz="1600" b="1" dirty="0" smtClean="0">
                <a:solidFill>
                  <a:schemeClr val="bg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numéricos</a:t>
            </a:r>
            <a:endParaRPr sz="1600" b="1" dirty="0">
              <a:solidFill>
                <a:schemeClr val="bg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6" name="Google Shape;476;p49"/>
          <p:cNvSpPr txBox="1"/>
          <p:nvPr/>
        </p:nvSpPr>
        <p:spPr>
          <a:xfrm>
            <a:off x="4037722" y="971867"/>
            <a:ext cx="19016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chemeClr val="bg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Encoding</a:t>
            </a:r>
            <a:br>
              <a:rPr lang="en" sz="1600" b="1" dirty="0" smtClean="0">
                <a:solidFill>
                  <a:schemeClr val="bg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r>
              <a:rPr lang="en" sz="1600" b="1" dirty="0" smtClean="0">
                <a:solidFill>
                  <a:schemeClr val="bg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Dados categoricos</a:t>
            </a:r>
            <a:endParaRPr sz="1600" b="1" dirty="0">
              <a:solidFill>
                <a:schemeClr val="bg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" name="Google Shape;473;p49"/>
          <p:cNvSpPr txBox="1"/>
          <p:nvPr/>
        </p:nvSpPr>
        <p:spPr>
          <a:xfrm>
            <a:off x="7504504" y="1967028"/>
            <a:ext cx="1950208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 smtClean="0">
                <a:solidFill>
                  <a:schemeClr val="bg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Normalização</a:t>
            </a:r>
            <a:endParaRPr lang="pt-BR" sz="1600" b="1" dirty="0">
              <a:solidFill>
                <a:schemeClr val="bg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09171" y="916147"/>
            <a:ext cx="37428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>
                <a:solidFill>
                  <a:schemeClr val="bg1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O pré-processamento é feito separadamente entre as bases de Treino e teste.</a:t>
            </a:r>
          </a:p>
          <a:p>
            <a:r>
              <a:rPr lang="pt-BR" sz="1600" dirty="0" smtClean="0">
                <a:solidFill>
                  <a:schemeClr val="bg1"/>
                </a:solidFill>
                <a:latin typeface="Roboto Condensed Light" panose="020B0604020202020204" charset="0"/>
                <a:ea typeface="Roboto Condensed Light" panose="020B0604020202020204" charset="0"/>
              </a:rPr>
              <a:t/>
            </a:r>
            <a:br>
              <a:rPr lang="pt-BR" sz="1600" dirty="0" smtClean="0">
                <a:solidFill>
                  <a:schemeClr val="bg1"/>
                </a:solidFill>
                <a:latin typeface="Roboto Condensed Light" panose="020B0604020202020204" charset="0"/>
                <a:ea typeface="Roboto Condensed Light" panose="020B0604020202020204" charset="0"/>
              </a:rPr>
            </a:br>
            <a:r>
              <a:rPr lang="pt-BR" sz="1600" dirty="0" smtClean="0">
                <a:solidFill>
                  <a:schemeClr val="bg1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Usando sempre a Base de dados de Treino como referência para o Teste</a:t>
            </a:r>
            <a:endParaRPr lang="pt-BR" sz="1600" dirty="0">
              <a:solidFill>
                <a:schemeClr val="bg1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43" name="CaixaDeTexto 42"/>
          <p:cNvSpPr txBox="1"/>
          <p:nvPr/>
        </p:nvSpPr>
        <p:spPr>
          <a:xfrm>
            <a:off x="56894" y="4202061"/>
            <a:ext cx="3742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 smtClean="0">
                <a:solidFill>
                  <a:schemeClr val="bg1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Usaram-se duas bases de dados nos modelos de </a:t>
            </a:r>
            <a:r>
              <a:rPr lang="pt-BR" sz="1600" dirty="0" err="1" smtClean="0">
                <a:solidFill>
                  <a:schemeClr val="bg1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Machine</a:t>
            </a:r>
            <a:r>
              <a:rPr lang="pt-BR" sz="1600" dirty="0" smtClean="0">
                <a:solidFill>
                  <a:schemeClr val="bg1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Learning:</a:t>
            </a:r>
          </a:p>
          <a:p>
            <a:pPr algn="r"/>
            <a:r>
              <a:rPr lang="pt-BR" sz="1600" b="1" dirty="0" smtClean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Uma normalizada e outra sem normalizar</a:t>
            </a:r>
            <a:endParaRPr lang="pt-BR" sz="1600" b="1" dirty="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568" name="Google Shape;568;p51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cxnSp>
        <p:nvCxnSpPr>
          <p:cNvPr id="569" name="Google Shape;569;p51"/>
          <p:cNvCxnSpPr/>
          <p:nvPr/>
        </p:nvCxnSpPr>
        <p:spPr>
          <a:xfrm>
            <a:off x="7015900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idx="1"/>
          </p:nvPr>
        </p:nvSpPr>
        <p:spPr>
          <a:xfrm>
            <a:off x="2241265" y="1090350"/>
            <a:ext cx="7033260" cy="1476000"/>
          </a:xfrm>
        </p:spPr>
        <p:txBody>
          <a:bodyPr/>
          <a:lstStyle/>
          <a:p>
            <a:pPr marL="152400" indent="0">
              <a:buNone/>
            </a:pPr>
            <a:r>
              <a:rPr lang="pt-BR" sz="1600" b="1" dirty="0" smtClean="0"/>
              <a:t>Cada modelo foi Treinado e validado 4 vezes:</a:t>
            </a:r>
            <a:endParaRPr lang="pt-BR" sz="1600" b="1" dirty="0"/>
          </a:p>
          <a:p>
            <a:pPr>
              <a:buFont typeface="+mj-lt"/>
              <a:buAutoNum type="arabicPeriod"/>
            </a:pPr>
            <a:r>
              <a:rPr lang="pt-BR" sz="1600" dirty="0"/>
              <a:t>Base de dados </a:t>
            </a:r>
            <a:endParaRPr lang="pt-BR" sz="1600" dirty="0" smtClean="0"/>
          </a:p>
          <a:p>
            <a:pPr>
              <a:buFont typeface="+mj-lt"/>
              <a:buAutoNum type="arabicPeriod"/>
            </a:pPr>
            <a:r>
              <a:rPr lang="pt-BR" sz="1600" dirty="0" smtClean="0"/>
              <a:t>Base </a:t>
            </a:r>
            <a:r>
              <a:rPr lang="pt-BR" sz="1600" dirty="0"/>
              <a:t>de dados </a:t>
            </a:r>
            <a:r>
              <a:rPr lang="pt-BR" sz="1600" dirty="0" smtClean="0"/>
              <a:t>e </a:t>
            </a:r>
            <a:r>
              <a:rPr lang="pt-BR" sz="1600" dirty="0"/>
              <a:t>modelo otimizado com </a:t>
            </a:r>
            <a:r>
              <a:rPr lang="pt-BR" sz="1600" dirty="0" err="1" smtClean="0"/>
              <a:t>GridSearch</a:t>
            </a:r>
            <a:endParaRPr lang="pt-BR" sz="1600" dirty="0"/>
          </a:p>
          <a:p>
            <a:pPr>
              <a:buFont typeface="+mj-lt"/>
              <a:buAutoNum type="arabicPeriod"/>
            </a:pPr>
            <a:r>
              <a:rPr lang="pt-BR" sz="1600" dirty="0"/>
              <a:t>Base de dados </a:t>
            </a:r>
            <a:r>
              <a:rPr lang="pt-BR" sz="1600" dirty="0" smtClean="0"/>
              <a:t>normalizada (</a:t>
            </a:r>
            <a:r>
              <a:rPr lang="pt-BR" sz="1600" dirty="0" err="1" smtClean="0"/>
              <a:t>Scaled</a:t>
            </a:r>
            <a:r>
              <a:rPr lang="pt-BR" sz="1600" dirty="0" smtClean="0"/>
              <a:t> – </a:t>
            </a:r>
            <a:r>
              <a:rPr lang="pt-BR" sz="1600" dirty="0" err="1" smtClean="0"/>
              <a:t>Sc</a:t>
            </a:r>
            <a:r>
              <a:rPr lang="pt-BR" sz="1600" dirty="0" smtClean="0"/>
              <a:t>)</a:t>
            </a:r>
            <a:endParaRPr lang="pt-BR" sz="1600" dirty="0"/>
          </a:p>
          <a:p>
            <a:pPr>
              <a:buFont typeface="+mj-lt"/>
              <a:buAutoNum type="arabicPeriod"/>
            </a:pPr>
            <a:r>
              <a:rPr lang="pt-BR" sz="1600" dirty="0"/>
              <a:t>Base de dados normalizada (</a:t>
            </a:r>
            <a:r>
              <a:rPr lang="pt-BR" sz="1600" dirty="0" err="1"/>
              <a:t>Scaled</a:t>
            </a:r>
            <a:r>
              <a:rPr lang="pt-BR" sz="1600" dirty="0"/>
              <a:t> – </a:t>
            </a:r>
            <a:r>
              <a:rPr lang="pt-BR" sz="1600" dirty="0" err="1"/>
              <a:t>Sc</a:t>
            </a:r>
            <a:r>
              <a:rPr lang="pt-BR" sz="1600" dirty="0" smtClean="0"/>
              <a:t>) </a:t>
            </a:r>
            <a:r>
              <a:rPr lang="pt-BR" sz="1600" dirty="0"/>
              <a:t>e modelo otimizado com </a:t>
            </a:r>
            <a:r>
              <a:rPr lang="pt-BR" sz="1600" dirty="0" err="1"/>
              <a:t>GridSearch</a:t>
            </a:r>
            <a:endParaRPr lang="pt-BR" sz="1600" dirty="0"/>
          </a:p>
          <a:p>
            <a:endParaRPr lang="pt-BR" sz="1600" dirty="0"/>
          </a:p>
          <a:p>
            <a:endParaRPr lang="pt-BR" sz="1600" dirty="0"/>
          </a:p>
        </p:txBody>
      </p:sp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4" name="Espaço Reservado para Texto 1"/>
          <p:cNvSpPr txBox="1">
            <a:spLocks/>
          </p:cNvSpPr>
          <p:nvPr/>
        </p:nvSpPr>
        <p:spPr>
          <a:xfrm>
            <a:off x="139130" y="2704540"/>
            <a:ext cx="4356670" cy="1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r">
              <a:buFont typeface="Roboto Condensed Light"/>
              <a:buNone/>
            </a:pPr>
            <a:r>
              <a:rPr lang="pt-BR" sz="1600" b="1" dirty="0" smtClean="0"/>
              <a:t>Foram usados 3 métricas de Avaliação:</a:t>
            </a:r>
          </a:p>
          <a:p>
            <a:pPr algn="r">
              <a:buFont typeface="+mj-lt"/>
              <a:buAutoNum type="arabicPeriod"/>
            </a:pPr>
            <a:r>
              <a:rPr lang="pt-BR" sz="1600" dirty="0" err="1" smtClean="0"/>
              <a:t>Accuracy</a:t>
            </a:r>
            <a:endParaRPr lang="pt-BR" sz="1600" dirty="0" smtClean="0"/>
          </a:p>
          <a:p>
            <a:pPr algn="r">
              <a:buFont typeface="+mj-lt"/>
              <a:buAutoNum type="arabicPeriod"/>
            </a:pPr>
            <a:r>
              <a:rPr lang="pt-BR" sz="1600" dirty="0" err="1" smtClean="0"/>
              <a:t>Kappa</a:t>
            </a:r>
            <a:endParaRPr lang="pt-BR" sz="1600" dirty="0" smtClean="0"/>
          </a:p>
          <a:p>
            <a:pPr algn="r">
              <a:buFont typeface="+mj-lt"/>
              <a:buAutoNum type="arabicPeriod"/>
            </a:pPr>
            <a:r>
              <a:rPr lang="pt-BR" sz="1600" dirty="0" smtClean="0"/>
              <a:t>F1</a:t>
            </a:r>
          </a:p>
          <a:p>
            <a:pPr algn="r"/>
            <a:endParaRPr lang="pt-BR" sz="1600" dirty="0" smtClean="0"/>
          </a:p>
          <a:p>
            <a:pPr algn="r"/>
            <a:endParaRPr lang="pt-BR" sz="1600" dirty="0"/>
          </a:p>
        </p:txBody>
      </p:sp>
      <p:sp>
        <p:nvSpPr>
          <p:cNvPr id="5" name="Espaço Reservado para Texto 1"/>
          <p:cNvSpPr txBox="1">
            <a:spLocks/>
          </p:cNvSpPr>
          <p:nvPr/>
        </p:nvSpPr>
        <p:spPr>
          <a:xfrm>
            <a:off x="2686049" y="4180540"/>
            <a:ext cx="4493101" cy="797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>
              <a:buFont typeface="Roboto Condensed Light"/>
              <a:buNone/>
            </a:pPr>
            <a:r>
              <a:rPr lang="pt-BR" sz="1600" b="1" dirty="0" smtClean="0"/>
              <a:t>A Otimização foi feita tendo em conta a métrica de F1 (binária) para TODOS os modelos</a:t>
            </a:r>
            <a:endParaRPr lang="pt-BR" sz="1600" dirty="0" smtClean="0"/>
          </a:p>
          <a:p>
            <a:endParaRPr lang="pt-BR" sz="1600" dirty="0" smtClean="0"/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83292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26" name="Google Shape;326;p42"/>
          <p:cNvSpPr txBox="1">
            <a:spLocks noGrp="1"/>
          </p:cNvSpPr>
          <p:nvPr>
            <p:ph type="ctrTitle" idx="2"/>
          </p:nvPr>
        </p:nvSpPr>
        <p:spPr>
          <a:xfrm>
            <a:off x="187409" y="1299050"/>
            <a:ext cx="2315721" cy="4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 smtClean="0"/>
              <a:t>Arvore de decisão </a:t>
            </a:r>
            <a:r>
              <a:rPr lang="en" sz="1050" dirty="0" smtClean="0"/>
              <a:t>(AD)</a:t>
            </a:r>
            <a:endParaRPr sz="1050" dirty="0"/>
          </a:p>
        </p:txBody>
      </p:sp>
      <p:sp>
        <p:nvSpPr>
          <p:cNvPr id="328" name="Google Shape;328;p42"/>
          <p:cNvSpPr txBox="1">
            <a:spLocks noGrp="1"/>
          </p:cNvSpPr>
          <p:nvPr>
            <p:ph type="ctrTitle" idx="3"/>
          </p:nvPr>
        </p:nvSpPr>
        <p:spPr>
          <a:xfrm>
            <a:off x="187409" y="1643299"/>
            <a:ext cx="2315721" cy="4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 smtClean="0"/>
              <a:t>Random Forest</a:t>
            </a:r>
            <a:r>
              <a:rPr lang="en" sz="1050" dirty="0" smtClean="0"/>
              <a:t>(RF)</a:t>
            </a:r>
            <a:endParaRPr sz="1050" dirty="0"/>
          </a:p>
        </p:txBody>
      </p:sp>
      <p:sp>
        <p:nvSpPr>
          <p:cNvPr id="330" name="Google Shape;330;p42"/>
          <p:cNvSpPr txBox="1">
            <a:spLocks noGrp="1"/>
          </p:cNvSpPr>
          <p:nvPr>
            <p:ph type="ctrTitle" idx="5"/>
          </p:nvPr>
        </p:nvSpPr>
        <p:spPr>
          <a:xfrm>
            <a:off x="187409" y="1987548"/>
            <a:ext cx="2315721" cy="4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 smtClean="0"/>
              <a:t>SVM</a:t>
            </a:r>
            <a:endParaRPr sz="1050" dirty="0"/>
          </a:p>
        </p:txBody>
      </p:sp>
      <p:sp>
        <p:nvSpPr>
          <p:cNvPr id="334" name="Google Shape;334;p42"/>
          <p:cNvSpPr txBox="1">
            <a:spLocks noGrp="1"/>
          </p:cNvSpPr>
          <p:nvPr>
            <p:ph type="ctrTitle" idx="9"/>
          </p:nvPr>
        </p:nvSpPr>
        <p:spPr>
          <a:xfrm>
            <a:off x="187409" y="2331797"/>
            <a:ext cx="2315721" cy="4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 smtClean="0"/>
              <a:t>KNN</a:t>
            </a:r>
            <a:endParaRPr sz="1050" dirty="0"/>
          </a:p>
        </p:txBody>
      </p:sp>
      <p:sp>
        <p:nvSpPr>
          <p:cNvPr id="336" name="Google Shape;336;p42"/>
          <p:cNvSpPr txBox="1">
            <a:spLocks noGrp="1"/>
          </p:cNvSpPr>
          <p:nvPr>
            <p:ph type="ctrTitle" idx="14"/>
          </p:nvPr>
        </p:nvSpPr>
        <p:spPr>
          <a:xfrm>
            <a:off x="187409" y="2676046"/>
            <a:ext cx="2659389" cy="4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 smtClean="0"/>
              <a:t>Regressão Logística (LR)</a:t>
            </a:r>
            <a:endParaRPr sz="105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100" y="1034995"/>
            <a:ext cx="3479800" cy="3838731"/>
          </a:xfrm>
          <a:prstGeom prst="rect">
            <a:avLst/>
          </a:prstGeom>
        </p:spPr>
      </p:pic>
      <p:sp>
        <p:nvSpPr>
          <p:cNvPr id="111" name="CaixaDeTexto 110"/>
          <p:cNvSpPr txBox="1"/>
          <p:nvPr/>
        </p:nvSpPr>
        <p:spPr>
          <a:xfrm>
            <a:off x="6551400" y="4135062"/>
            <a:ext cx="25037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 err="1" smtClean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Random</a:t>
            </a:r>
            <a:r>
              <a:rPr lang="pt-BR" b="1" dirty="0" smtClean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Forest </a:t>
            </a:r>
            <a:r>
              <a:rPr lang="pt-BR" dirty="0" smtClean="0">
                <a:solidFill>
                  <a:schemeClr val="bg1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demostrou ser o modelo mais eficiente em todas as avaliações</a:t>
            </a:r>
            <a:endParaRPr lang="pt-BR" b="1" dirty="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112" name="CaixaDeTexto 111"/>
          <p:cNvSpPr txBox="1"/>
          <p:nvPr/>
        </p:nvSpPr>
        <p:spPr>
          <a:xfrm>
            <a:off x="6551400" y="3464147"/>
            <a:ext cx="250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>
                <a:solidFill>
                  <a:schemeClr val="bg1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Todos os modelos apresentaram F1 maior de </a:t>
            </a:r>
            <a:r>
              <a:rPr lang="pt-BR" b="1" dirty="0" smtClean="0">
                <a:solidFill>
                  <a:schemeClr val="bg1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0.8 </a:t>
            </a:r>
            <a:endParaRPr lang="pt-BR" b="1" dirty="0">
              <a:solidFill>
                <a:schemeClr val="bg1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088" y="1070451"/>
            <a:ext cx="5711824" cy="285984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CaixaDeTexto 3"/>
          <p:cNvSpPr txBox="1"/>
          <p:nvPr/>
        </p:nvSpPr>
        <p:spPr>
          <a:xfrm>
            <a:off x="2378075" y="4267200"/>
            <a:ext cx="4387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solidFill>
                  <a:schemeClr val="bg1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Neste gráfico podemos enxergar de uma melhor maneira a avaliação dos modelos e suas métricas</a:t>
            </a:r>
            <a:endParaRPr lang="pt-BR" sz="1600" dirty="0">
              <a:solidFill>
                <a:schemeClr val="bg1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3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3"/>
          <p:cNvSpPr/>
          <p:nvPr/>
        </p:nvSpPr>
        <p:spPr>
          <a:xfrm rot="-5400000" flipH="1">
            <a:off x="5399608" y="1821475"/>
            <a:ext cx="1975500" cy="2628900"/>
          </a:xfrm>
          <a:prstGeom prst="snip1Rect">
            <a:avLst>
              <a:gd name="adj" fmla="val 16667"/>
            </a:avLst>
          </a:prstGeom>
          <a:solidFill>
            <a:schemeClr val="tx1">
              <a:lumMod val="65000"/>
              <a:alpha val="28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1" name="Google Shape;381;p43"/>
          <p:cNvSpPr/>
          <p:nvPr/>
        </p:nvSpPr>
        <p:spPr>
          <a:xfrm rot="5400000">
            <a:off x="1759800" y="1039900"/>
            <a:ext cx="1975500" cy="2631000"/>
          </a:xfrm>
          <a:prstGeom prst="snip1Rect">
            <a:avLst>
              <a:gd name="adj" fmla="val 16667"/>
            </a:avLst>
          </a:prstGeom>
          <a:solidFill>
            <a:schemeClr val="tx1">
              <a:lumMod val="65000"/>
              <a:alpha val="28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77" name="Google Shape;377;p43"/>
          <p:cNvCxnSpPr/>
          <p:nvPr/>
        </p:nvCxnSpPr>
        <p:spPr>
          <a:xfrm rot="10800000">
            <a:off x="7697530" y="2949500"/>
            <a:ext cx="161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8" name="Google Shape;378;p43"/>
          <p:cNvCxnSpPr/>
          <p:nvPr/>
        </p:nvCxnSpPr>
        <p:spPr>
          <a:xfrm rot="10800000">
            <a:off x="-48642" y="2148175"/>
            <a:ext cx="1482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0" name="Google Shape;380;p4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dk2"/>
                </a:solidFill>
              </a:rPr>
              <a:t>CONCLUSÕES</a:t>
            </a:r>
            <a:endParaRPr lang="en-US" dirty="0">
              <a:solidFill>
                <a:schemeClr val="dk2"/>
              </a:solidFill>
            </a:endParaRPr>
          </a:p>
        </p:txBody>
      </p:sp>
      <p:sp>
        <p:nvSpPr>
          <p:cNvPr id="383" name="Google Shape;383;p43"/>
          <p:cNvSpPr txBox="1">
            <a:spLocks noGrp="1"/>
          </p:cNvSpPr>
          <p:nvPr>
            <p:ph type="subTitle" idx="1"/>
          </p:nvPr>
        </p:nvSpPr>
        <p:spPr>
          <a:xfrm>
            <a:off x="1741950" y="1460205"/>
            <a:ext cx="2157300" cy="16799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bg1"/>
                </a:solidFill>
              </a:rPr>
              <a:t>A </a:t>
            </a:r>
            <a:r>
              <a:rPr lang="en-US" dirty="0" err="1" smtClean="0">
                <a:solidFill>
                  <a:schemeClr val="bg1"/>
                </a:solidFill>
              </a:rPr>
              <a:t>limpeza</a:t>
            </a:r>
            <a:r>
              <a:rPr lang="en-US" dirty="0" smtClean="0">
                <a:solidFill>
                  <a:schemeClr val="bg1"/>
                </a:solidFill>
              </a:rPr>
              <a:t> dos dados é o </a:t>
            </a:r>
            <a:r>
              <a:rPr lang="en-US" dirty="0" err="1" smtClean="0">
                <a:solidFill>
                  <a:schemeClr val="bg1"/>
                </a:solidFill>
              </a:rPr>
              <a:t>passo</a:t>
            </a:r>
            <a:r>
              <a:rPr lang="en-US" dirty="0" smtClean="0">
                <a:solidFill>
                  <a:schemeClr val="bg1"/>
                </a:solidFill>
              </a:rPr>
              <a:t> que </a:t>
            </a:r>
            <a:r>
              <a:rPr lang="en-US" dirty="0" err="1" smtClean="0">
                <a:solidFill>
                  <a:schemeClr val="bg1"/>
                </a:solidFill>
              </a:rPr>
              <a:t>mais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tomou</a:t>
            </a:r>
            <a:r>
              <a:rPr lang="en-US" dirty="0" smtClean="0">
                <a:solidFill>
                  <a:schemeClr val="bg1"/>
                </a:solidFill>
              </a:rPr>
              <a:t> tempo, </a:t>
            </a:r>
            <a:r>
              <a:rPr lang="en-US" dirty="0" err="1" smtClean="0">
                <a:solidFill>
                  <a:schemeClr val="bg1"/>
                </a:solidFill>
              </a:rPr>
              <a:t>porém</a:t>
            </a:r>
            <a:r>
              <a:rPr lang="en-US" dirty="0" smtClean="0">
                <a:solidFill>
                  <a:schemeClr val="bg1"/>
                </a:solidFill>
              </a:rPr>
              <a:t>, é </a:t>
            </a:r>
            <a:r>
              <a:rPr lang="en-US" b="1" dirty="0" err="1" smtClean="0">
                <a:solidFill>
                  <a:schemeClr val="bg1"/>
                </a:solidFill>
              </a:rPr>
              <a:t>indispensável</a:t>
            </a:r>
            <a:r>
              <a:rPr lang="en-US" dirty="0" smtClean="0">
                <a:solidFill>
                  <a:schemeClr val="bg1"/>
                </a:solidFill>
              </a:rPr>
              <a:t> para </a:t>
            </a:r>
            <a:r>
              <a:rPr lang="en-US" dirty="0" err="1" smtClean="0">
                <a:solidFill>
                  <a:schemeClr val="bg1"/>
                </a:solidFill>
              </a:rPr>
              <a:t>obter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melhores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resultados</a:t>
            </a:r>
            <a:r>
              <a:rPr lang="en-US" dirty="0" smtClean="0">
                <a:solidFill>
                  <a:schemeClr val="bg1"/>
                </a:solidFill>
              </a:rPr>
              <a:t>.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85" name="Google Shape;385;p43"/>
          <p:cNvSpPr txBox="1">
            <a:spLocks noGrp="1"/>
          </p:cNvSpPr>
          <p:nvPr>
            <p:ph type="subTitle" idx="4"/>
          </p:nvPr>
        </p:nvSpPr>
        <p:spPr>
          <a:xfrm>
            <a:off x="5256958" y="2275367"/>
            <a:ext cx="2157300" cy="17012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pt-BR" dirty="0" smtClean="0">
                <a:solidFill>
                  <a:schemeClr val="bg1"/>
                </a:solidFill>
              </a:rPr>
              <a:t>Fazer o pré-processamento com as bases </a:t>
            </a:r>
            <a:r>
              <a:rPr lang="pt-BR" dirty="0">
                <a:solidFill>
                  <a:schemeClr val="bg1"/>
                </a:solidFill>
              </a:rPr>
              <a:t>de </a:t>
            </a:r>
            <a:r>
              <a:rPr lang="pt-BR" dirty="0" smtClean="0">
                <a:solidFill>
                  <a:schemeClr val="bg1"/>
                </a:solidFill>
              </a:rPr>
              <a:t>dados de treino e teste </a:t>
            </a:r>
            <a:r>
              <a:rPr lang="pt-BR" dirty="0">
                <a:solidFill>
                  <a:schemeClr val="bg1"/>
                </a:solidFill>
              </a:rPr>
              <a:t>separadas aumenta a fiabilidade da avaliação.</a:t>
            </a:r>
            <a:endParaRPr lang="pt-B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2"/>
                </a:solidFill>
              </a:rPr>
              <a:t>CONTEÚDO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5" name="Título 4"/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ítulo 2"/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160" name="Google Shape;160;p32"/>
          <p:cNvSpPr txBox="1">
            <a:spLocks noGrp="1"/>
          </p:cNvSpPr>
          <p:nvPr>
            <p:ph type="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64" name="Google Shape;164;p32"/>
          <p:cNvSpPr txBox="1">
            <a:spLocks noGrp="1"/>
          </p:cNvSpPr>
          <p:nvPr>
            <p:ph type="title" idx="6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2"/>
                </a:solidFill>
              </a:rPr>
              <a:t>03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65" name="Google Shape;165;p32"/>
          <p:cNvSpPr txBox="1">
            <a:spLocks noGrp="1"/>
          </p:cNvSpPr>
          <p:nvPr>
            <p:ph type="title" idx="7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2"/>
                </a:solidFill>
              </a:rPr>
              <a:t>04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8" name="Título 7"/>
          <p:cNvSpPr>
            <a:spLocks noGrp="1"/>
          </p:cNvSpPr>
          <p:nvPr>
            <p:ph type="title" idx="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ítulo 3"/>
          <p:cNvSpPr>
            <a:spLocks noGrp="1"/>
          </p:cNvSpPr>
          <p:nvPr>
            <p:ph type="ctrTitle" idx="9"/>
          </p:nvPr>
        </p:nvSpPr>
        <p:spPr/>
        <p:txBody>
          <a:bodyPr/>
          <a:lstStyle/>
          <a:p>
            <a:r>
              <a:rPr lang="en-US" dirty="0" smtClean="0"/>
              <a:t>BASE DE DADOS</a:t>
            </a:r>
            <a:endParaRPr lang="en-US" dirty="0"/>
          </a:p>
        </p:txBody>
      </p:sp>
      <p:sp>
        <p:nvSpPr>
          <p:cNvPr id="7" name="Subtítulo 6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 smtClean="0"/>
              <a:t>PREVIA DOS DADOS E PREPARAÇÃO PARA O ANALISE</a:t>
            </a:r>
            <a:endParaRPr lang="en-US" dirty="0"/>
          </a:p>
        </p:txBody>
      </p:sp>
      <p:sp>
        <p:nvSpPr>
          <p:cNvPr id="167" name="Google Shape;167;p32"/>
          <p:cNvSpPr txBox="1">
            <a:spLocks noGrp="1"/>
          </p:cNvSpPr>
          <p:nvPr>
            <p:ph type="ctrTitle" idx="1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>
                <a:solidFill>
                  <a:schemeClr val="dk2"/>
                </a:solidFill>
              </a:rPr>
              <a:t>ANALISE EXPLORATÓRIA</a:t>
            </a:r>
            <a:endParaRPr lang="pt-BR" dirty="0">
              <a:solidFill>
                <a:schemeClr val="dk2"/>
              </a:solidFill>
            </a:endParaRPr>
          </a:p>
        </p:txBody>
      </p:sp>
      <p:sp>
        <p:nvSpPr>
          <p:cNvPr id="168" name="Google Shape;168;p32"/>
          <p:cNvSpPr txBox="1">
            <a:spLocks noGrp="1"/>
          </p:cNvSpPr>
          <p:nvPr>
            <p:ph type="subTitle" idx="1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REVISÃO DOS ATRIBUTOS</a:t>
            </a:r>
            <a:endParaRPr dirty="0"/>
          </a:p>
        </p:txBody>
      </p:sp>
      <p:sp>
        <p:nvSpPr>
          <p:cNvPr id="169" name="Google Shape;169;p32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209852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PRÉ-PROCESSAMENTO</a:t>
            </a:r>
            <a:endParaRPr lang="en-US" dirty="0">
              <a:solidFill>
                <a:schemeClr val="dk2"/>
              </a:solidFill>
            </a:endParaRPr>
          </a:p>
        </p:txBody>
      </p:sp>
      <p:sp>
        <p:nvSpPr>
          <p:cNvPr id="170" name="Google Shape;170;p32"/>
          <p:cNvSpPr txBox="1">
            <a:spLocks noGrp="1"/>
          </p:cNvSpPr>
          <p:nvPr>
            <p:ph type="subTitle" idx="17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PREPARAÇÃO DOS DADOS </a:t>
            </a:r>
            <a:endParaRPr dirty="0"/>
          </a:p>
        </p:txBody>
      </p:sp>
      <p:sp>
        <p:nvSpPr>
          <p:cNvPr id="171" name="Google Shape;171;p32"/>
          <p:cNvSpPr txBox="1">
            <a:spLocks noGrp="1"/>
          </p:cNvSpPr>
          <p:nvPr>
            <p:ph type="ctrTitle" idx="18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dk2"/>
                </a:solidFill>
              </a:rPr>
              <a:t>MODELOS DE CLASSIFICAÇÃO</a:t>
            </a:r>
            <a:endParaRPr lang="en-US" dirty="0">
              <a:solidFill>
                <a:schemeClr val="dk2"/>
              </a:solidFill>
            </a:endParaRPr>
          </a:p>
        </p:txBody>
      </p:sp>
      <p:sp>
        <p:nvSpPr>
          <p:cNvPr id="172" name="Google Shape;172;p32"/>
          <p:cNvSpPr txBox="1">
            <a:spLocks noGrp="1"/>
          </p:cNvSpPr>
          <p:nvPr>
            <p:ph type="subTitle" idx="19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APLICAÇÃO DE DIFERENTES MODELOS E AVALIAÇÃO</a:t>
            </a:r>
            <a:endParaRPr dirty="0"/>
          </a:p>
        </p:txBody>
      </p:sp>
      <p:sp>
        <p:nvSpPr>
          <p:cNvPr id="9" name="Título 8"/>
          <p:cNvSpPr>
            <a:spLocks noGrp="1"/>
          </p:cNvSpPr>
          <p:nvPr>
            <p:ph type="ctrTitle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ubtítulo 9"/>
          <p:cNvSpPr>
            <a:spLocks noGrp="1"/>
          </p:cNvSpPr>
          <p:nvPr>
            <p:ph type="subTitle" idx="2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2" name="Google Shape;162;p32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32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3"/>
          <p:cNvSpPr/>
          <p:nvPr/>
        </p:nvSpPr>
        <p:spPr>
          <a:xfrm rot="-5400000" flipH="1">
            <a:off x="5395330" y="833725"/>
            <a:ext cx="1975500" cy="2628900"/>
          </a:xfrm>
          <a:prstGeom prst="snip1Rect">
            <a:avLst>
              <a:gd name="adj" fmla="val 16667"/>
            </a:avLst>
          </a:prstGeom>
          <a:solidFill>
            <a:schemeClr val="tx1">
              <a:lumMod val="65000"/>
              <a:alpha val="28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1" name="Google Shape;381;p43"/>
          <p:cNvSpPr/>
          <p:nvPr/>
        </p:nvSpPr>
        <p:spPr>
          <a:xfrm rot="5400000">
            <a:off x="1719787" y="1860437"/>
            <a:ext cx="2055525" cy="2631000"/>
          </a:xfrm>
          <a:prstGeom prst="snip1Rect">
            <a:avLst>
              <a:gd name="adj" fmla="val 16667"/>
            </a:avLst>
          </a:prstGeom>
          <a:solidFill>
            <a:schemeClr val="tx1">
              <a:lumMod val="65000"/>
              <a:alpha val="28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77" name="Google Shape;377;p43"/>
          <p:cNvCxnSpPr/>
          <p:nvPr/>
        </p:nvCxnSpPr>
        <p:spPr>
          <a:xfrm rot="10800000">
            <a:off x="-184650" y="2949500"/>
            <a:ext cx="161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8" name="Google Shape;378;p43"/>
          <p:cNvCxnSpPr/>
          <p:nvPr/>
        </p:nvCxnSpPr>
        <p:spPr>
          <a:xfrm rot="10800000">
            <a:off x="7697530" y="2148175"/>
            <a:ext cx="1482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0" name="Google Shape;380;p4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dk2"/>
                </a:solidFill>
              </a:rPr>
              <a:t>CONCLUSÕES</a:t>
            </a:r>
            <a:endParaRPr lang="en-US" dirty="0">
              <a:solidFill>
                <a:schemeClr val="dk2"/>
              </a:solidFill>
            </a:endParaRPr>
          </a:p>
        </p:txBody>
      </p:sp>
      <p:sp>
        <p:nvSpPr>
          <p:cNvPr id="383" name="Google Shape;383;p43"/>
          <p:cNvSpPr txBox="1">
            <a:spLocks noGrp="1"/>
          </p:cNvSpPr>
          <p:nvPr>
            <p:ph type="subTitle" idx="1"/>
          </p:nvPr>
        </p:nvSpPr>
        <p:spPr>
          <a:xfrm>
            <a:off x="1741950" y="2082801"/>
            <a:ext cx="2157300" cy="1350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>
                <a:solidFill>
                  <a:schemeClr val="bg1"/>
                </a:solidFill>
              </a:rPr>
              <a:t>O </a:t>
            </a:r>
            <a:r>
              <a:rPr lang="pt-BR" b="1" dirty="0" smtClean="0">
                <a:solidFill>
                  <a:schemeClr val="bg1"/>
                </a:solidFill>
              </a:rPr>
              <a:t>KNN Otimizado com Base de Dados normalizada </a:t>
            </a:r>
            <a:r>
              <a:rPr lang="pt-BR" dirty="0" smtClean="0">
                <a:solidFill>
                  <a:schemeClr val="bg1"/>
                </a:solidFill>
              </a:rPr>
              <a:t>obteve a terceira melhor avaliação, além disso, sem diferencias significativas com os primeiros dois.  </a:t>
            </a:r>
            <a:r>
              <a:rPr lang="pt-BR" u="sng" dirty="0" smtClean="0">
                <a:solidFill>
                  <a:schemeClr val="bg1"/>
                </a:solidFill>
              </a:rPr>
              <a:t>Na minha opinião pessoal, este </a:t>
            </a:r>
            <a:r>
              <a:rPr lang="pt-BR" u="sng" dirty="0" err="1" smtClean="0">
                <a:solidFill>
                  <a:schemeClr val="bg1"/>
                </a:solidFill>
              </a:rPr>
              <a:t>sería</a:t>
            </a:r>
            <a:r>
              <a:rPr lang="pt-BR" u="sng" dirty="0" smtClean="0">
                <a:solidFill>
                  <a:schemeClr val="bg1"/>
                </a:solidFill>
              </a:rPr>
              <a:t> o modelo a escolher pois gera menor custo computacional do que RF.  </a:t>
            </a:r>
            <a:endParaRPr lang="pt-BR" u="sng" dirty="0">
              <a:solidFill>
                <a:schemeClr val="bg1"/>
              </a:solidFill>
            </a:endParaRPr>
          </a:p>
        </p:txBody>
      </p:sp>
      <p:sp>
        <p:nvSpPr>
          <p:cNvPr id="385" name="Google Shape;385;p43"/>
          <p:cNvSpPr txBox="1">
            <a:spLocks noGrp="1"/>
          </p:cNvSpPr>
          <p:nvPr>
            <p:ph type="subTitle" idx="4"/>
          </p:nvPr>
        </p:nvSpPr>
        <p:spPr>
          <a:xfrm>
            <a:off x="5252680" y="1225550"/>
            <a:ext cx="2157300" cy="1229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>
                <a:solidFill>
                  <a:schemeClr val="bg1"/>
                </a:solidFill>
              </a:rPr>
              <a:t>Todos os modelos de </a:t>
            </a:r>
            <a:r>
              <a:rPr lang="pt-BR" b="1" dirty="0" err="1" smtClean="0">
                <a:solidFill>
                  <a:schemeClr val="bg1"/>
                </a:solidFill>
              </a:rPr>
              <a:t>Random</a:t>
            </a:r>
            <a:r>
              <a:rPr lang="pt-BR" b="1" dirty="0" smtClean="0">
                <a:solidFill>
                  <a:schemeClr val="bg1"/>
                </a:solidFill>
              </a:rPr>
              <a:t> Forest</a:t>
            </a:r>
            <a:r>
              <a:rPr lang="pt-BR" dirty="0" smtClean="0">
                <a:solidFill>
                  <a:schemeClr val="bg1"/>
                </a:solidFill>
              </a:rPr>
              <a:t> conseguiram melhores avaliações, estranhamente teve piores resultados quando foi otimizado. Possivelmente o parâmetro mais relevante é o número mínimo de folhas, o qual não foi incluso na otimização </a:t>
            </a:r>
            <a:endParaRPr lang="pt-BR" dirty="0" smtClean="0">
              <a:solidFill>
                <a:schemeClr val="bg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18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3"/>
          <p:cNvSpPr/>
          <p:nvPr/>
        </p:nvSpPr>
        <p:spPr>
          <a:xfrm rot="-5400000" flipH="1">
            <a:off x="5399608" y="1821475"/>
            <a:ext cx="1975500" cy="2628900"/>
          </a:xfrm>
          <a:prstGeom prst="snip1Rect">
            <a:avLst>
              <a:gd name="adj" fmla="val 16667"/>
            </a:avLst>
          </a:prstGeom>
          <a:solidFill>
            <a:schemeClr val="tx1">
              <a:lumMod val="65000"/>
              <a:alpha val="28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1" name="Google Shape;381;p43"/>
          <p:cNvSpPr/>
          <p:nvPr/>
        </p:nvSpPr>
        <p:spPr>
          <a:xfrm rot="5400000">
            <a:off x="1759800" y="1039900"/>
            <a:ext cx="1975500" cy="2631000"/>
          </a:xfrm>
          <a:prstGeom prst="snip1Rect">
            <a:avLst>
              <a:gd name="adj" fmla="val 16667"/>
            </a:avLst>
          </a:prstGeom>
          <a:solidFill>
            <a:schemeClr val="tx1">
              <a:lumMod val="65000"/>
              <a:alpha val="28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77" name="Google Shape;377;p43"/>
          <p:cNvCxnSpPr/>
          <p:nvPr/>
        </p:nvCxnSpPr>
        <p:spPr>
          <a:xfrm rot="10800000">
            <a:off x="7697530" y="2949500"/>
            <a:ext cx="161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8" name="Google Shape;378;p43"/>
          <p:cNvCxnSpPr/>
          <p:nvPr/>
        </p:nvCxnSpPr>
        <p:spPr>
          <a:xfrm rot="10800000">
            <a:off x="-48642" y="2148175"/>
            <a:ext cx="1482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0" name="Google Shape;380;p4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dk2"/>
                </a:solidFill>
              </a:rPr>
              <a:t>CONCLUSÕES</a:t>
            </a:r>
            <a:endParaRPr lang="en-US" dirty="0">
              <a:solidFill>
                <a:schemeClr val="dk2"/>
              </a:solidFill>
            </a:endParaRPr>
          </a:p>
        </p:txBody>
      </p:sp>
      <p:sp>
        <p:nvSpPr>
          <p:cNvPr id="383" name="Google Shape;383;p43"/>
          <p:cNvSpPr txBox="1">
            <a:spLocks noGrp="1"/>
          </p:cNvSpPr>
          <p:nvPr>
            <p:ph type="subTitle" idx="1"/>
          </p:nvPr>
        </p:nvSpPr>
        <p:spPr>
          <a:xfrm>
            <a:off x="1741950" y="1460205"/>
            <a:ext cx="2157300" cy="16799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 err="1" smtClean="0">
                <a:solidFill>
                  <a:schemeClr val="bg1"/>
                </a:solidFill>
              </a:rPr>
              <a:t>Conseguiu</a:t>
            </a:r>
            <a:r>
              <a:rPr lang="en-US" dirty="0" smtClean="0">
                <a:solidFill>
                  <a:schemeClr val="bg1"/>
                </a:solidFill>
              </a:rPr>
              <a:t>-se que </a:t>
            </a:r>
            <a:r>
              <a:rPr lang="en-US" dirty="0" err="1" smtClean="0">
                <a:solidFill>
                  <a:schemeClr val="bg1"/>
                </a:solidFill>
              </a:rPr>
              <a:t>os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modelos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tivessem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uma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efectividade</a:t>
            </a:r>
            <a:r>
              <a:rPr lang="en-US" dirty="0" smtClean="0">
                <a:solidFill>
                  <a:schemeClr val="bg1"/>
                </a:solidFill>
              </a:rPr>
              <a:t> superior </a:t>
            </a:r>
            <a:r>
              <a:rPr lang="en-US" dirty="0" err="1" smtClean="0">
                <a:solidFill>
                  <a:schemeClr val="bg1"/>
                </a:solidFill>
              </a:rPr>
              <a:t>ao</a:t>
            </a:r>
            <a:r>
              <a:rPr lang="en-US" dirty="0" smtClean="0">
                <a:solidFill>
                  <a:schemeClr val="bg1"/>
                </a:solidFill>
              </a:rPr>
              <a:t> 80%. </a:t>
            </a:r>
            <a:r>
              <a:rPr lang="en-US" dirty="0" err="1" smtClean="0">
                <a:solidFill>
                  <a:schemeClr val="bg1"/>
                </a:solidFill>
              </a:rPr>
              <a:t>Conseguiu</a:t>
            </a:r>
            <a:r>
              <a:rPr lang="en-US" dirty="0" smtClean="0">
                <a:solidFill>
                  <a:schemeClr val="bg1"/>
                </a:solidFill>
              </a:rPr>
              <a:t>-se o </a:t>
            </a:r>
            <a:r>
              <a:rPr lang="en-US" dirty="0" err="1" smtClean="0">
                <a:solidFill>
                  <a:schemeClr val="bg1"/>
                </a:solidFill>
              </a:rPr>
              <a:t>objetivo</a:t>
            </a:r>
            <a:r>
              <a:rPr lang="en-US" dirty="0" smtClean="0">
                <a:solidFill>
                  <a:schemeClr val="bg1"/>
                </a:solidFill>
              </a:rPr>
              <a:t> de </a:t>
            </a:r>
            <a:r>
              <a:rPr lang="en-US" dirty="0" err="1" smtClean="0">
                <a:solidFill>
                  <a:schemeClr val="bg1"/>
                </a:solidFill>
              </a:rPr>
              <a:t>criar</a:t>
            </a:r>
            <a:r>
              <a:rPr lang="en-US" dirty="0" smtClean="0">
                <a:solidFill>
                  <a:schemeClr val="bg1"/>
                </a:solidFill>
              </a:rPr>
              <a:t> um </a:t>
            </a:r>
            <a:r>
              <a:rPr lang="en-US" dirty="0" err="1" smtClean="0">
                <a:solidFill>
                  <a:schemeClr val="bg1"/>
                </a:solidFill>
              </a:rPr>
              <a:t>modelo</a:t>
            </a:r>
            <a:r>
              <a:rPr lang="en-US" dirty="0" smtClean="0">
                <a:solidFill>
                  <a:schemeClr val="bg1"/>
                </a:solidFill>
              </a:rPr>
              <a:t> que </a:t>
            </a:r>
            <a:r>
              <a:rPr lang="en-US" dirty="0" err="1" smtClean="0">
                <a:solidFill>
                  <a:schemeClr val="bg1"/>
                </a:solidFill>
              </a:rPr>
              <a:t>consiga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prognosticar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pt-BR" sz="1200" dirty="0">
                <a:solidFill>
                  <a:schemeClr val="bg1"/>
                </a:solidFill>
              </a:rPr>
              <a:t>se um cavalo pode sobreviver de acordo ao seu estado de saúde </a:t>
            </a:r>
            <a:r>
              <a:rPr lang="pt-BR" sz="1200" dirty="0" smtClean="0">
                <a:solidFill>
                  <a:schemeClr val="bg1"/>
                </a:solidFill>
              </a:rPr>
              <a:t>atual com sucesso.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85" name="Google Shape;385;p43"/>
          <p:cNvSpPr txBox="1">
            <a:spLocks noGrp="1"/>
          </p:cNvSpPr>
          <p:nvPr>
            <p:ph type="subTitle" idx="4"/>
          </p:nvPr>
        </p:nvSpPr>
        <p:spPr>
          <a:xfrm>
            <a:off x="5256958" y="2275367"/>
            <a:ext cx="2157300" cy="17012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pt-BR" dirty="0" smtClean="0">
                <a:solidFill>
                  <a:schemeClr val="lt2"/>
                </a:solidFill>
              </a:rPr>
              <a:t>Testaram-se diferentes modelos de </a:t>
            </a:r>
            <a:r>
              <a:rPr lang="pt-BR" b="1" dirty="0" err="1" smtClean="0">
                <a:solidFill>
                  <a:schemeClr val="lt2"/>
                </a:solidFill>
              </a:rPr>
              <a:t>Machine</a:t>
            </a:r>
            <a:r>
              <a:rPr lang="pt-BR" b="1" dirty="0" smtClean="0">
                <a:solidFill>
                  <a:schemeClr val="lt2"/>
                </a:solidFill>
              </a:rPr>
              <a:t> Learning </a:t>
            </a:r>
            <a:r>
              <a:rPr lang="pt-BR" dirty="0" smtClean="0">
                <a:solidFill>
                  <a:schemeClr val="lt2"/>
                </a:solidFill>
              </a:rPr>
              <a:t>vistos em aula, e o trabalho outorgou um grande desafio que enriqueceu os conhecimentos da aula e de programação.</a:t>
            </a:r>
            <a:endParaRPr lang="pt-BR"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31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2"/>
                </a:solidFill>
              </a:rPr>
              <a:t>OBRIGADO</a:t>
            </a:r>
            <a:endParaRPr dirty="0">
              <a:solidFill>
                <a:schemeClr val="dk2"/>
              </a:solidFill>
            </a:endParaRPr>
          </a:p>
        </p:txBody>
      </p:sp>
      <p:cxnSp>
        <p:nvCxnSpPr>
          <p:cNvPr id="609" name="Google Shape;609;p53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2" name="Google Shape;622;p53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BASE</a:t>
            </a:r>
            <a:r>
              <a:rPr lang="en-US" dirty="0" smtClean="0"/>
              <a:t> DE DADOS</a:t>
            </a:r>
            <a:endParaRPr lang="en-US" dirty="0"/>
          </a:p>
        </p:txBody>
      </p:sp>
      <p:sp>
        <p:nvSpPr>
          <p:cNvPr id="402" name="Google Shape;402;p45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01</a:t>
            </a:r>
            <a:endParaRPr dirty="0"/>
          </a:p>
        </p:txBody>
      </p:sp>
      <p:cxnSp>
        <p:nvCxnSpPr>
          <p:cNvPr id="403" name="Google Shape;403;p45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20"/>
          <p:cNvSpPr>
            <a:spLocks noGrp="1"/>
          </p:cNvSpPr>
          <p:nvPr>
            <p:ph type="ctrTitle"/>
          </p:nvPr>
        </p:nvSpPr>
        <p:spPr>
          <a:xfrm>
            <a:off x="482009" y="985228"/>
            <a:ext cx="3792324" cy="2054100"/>
          </a:xfrm>
        </p:spPr>
        <p:txBody>
          <a:bodyPr/>
          <a:lstStyle/>
          <a:p>
            <a:r>
              <a:rPr lang="pt-BR" dirty="0" smtClean="0"/>
              <a:t>Classificação </a:t>
            </a:r>
            <a:r>
              <a:rPr lang="pt-BR" dirty="0" smtClean="0"/>
              <a:t>de chances de sobrevivência de Cavalos</a:t>
            </a:r>
            <a:endParaRPr lang="pt-BR" dirty="0"/>
          </a:p>
        </p:txBody>
      </p:sp>
      <p:sp>
        <p:nvSpPr>
          <p:cNvPr id="22" name="Subtítulo 21"/>
          <p:cNvSpPr>
            <a:spLocks noGrp="1"/>
          </p:cNvSpPr>
          <p:nvPr>
            <p:ph type="subTitle" idx="1"/>
          </p:nvPr>
        </p:nvSpPr>
        <p:spPr>
          <a:xfrm>
            <a:off x="482009" y="3058425"/>
            <a:ext cx="3792324" cy="1784400"/>
          </a:xfrm>
        </p:spPr>
        <p:txBody>
          <a:bodyPr/>
          <a:lstStyle/>
          <a:p>
            <a:r>
              <a:rPr lang="pt-BR" sz="1400" dirty="0" smtClean="0"/>
              <a:t>O trabalho aqui descrito, usa a base de dados de </a:t>
            </a:r>
            <a:r>
              <a:rPr lang="pt-BR" sz="1400" dirty="0" err="1" smtClean="0"/>
              <a:t>Horse</a:t>
            </a:r>
            <a:r>
              <a:rPr lang="pt-BR" sz="1400" dirty="0" smtClean="0"/>
              <a:t> </a:t>
            </a:r>
            <a:r>
              <a:rPr lang="pt-BR" sz="1400" dirty="0" err="1" smtClean="0"/>
              <a:t>Colic</a:t>
            </a:r>
            <a:r>
              <a:rPr lang="pt-BR" sz="1400" dirty="0" smtClean="0"/>
              <a:t>. A BD oferece 27 diferentes atributos relacionados com a saúde de cavalos, e </a:t>
            </a:r>
            <a:r>
              <a:rPr lang="pt-BR" sz="1400" dirty="0" smtClean="0"/>
              <a:t>três classes, </a:t>
            </a:r>
            <a:r>
              <a:rPr lang="pt-BR" sz="1400" dirty="0" smtClean="0"/>
              <a:t>que </a:t>
            </a:r>
            <a:r>
              <a:rPr lang="pt-BR" sz="1400" dirty="0" smtClean="0"/>
              <a:t>indicam se </a:t>
            </a:r>
            <a:r>
              <a:rPr lang="pt-BR" sz="1400" dirty="0" smtClean="0"/>
              <a:t>o animal conseguiu sobreviver, morreu ou teve que ser aplicada a eutanásia como efeito de seu estado de saúde.  </a:t>
            </a:r>
            <a:endParaRPr lang="pt-BR" sz="1400" dirty="0"/>
          </a:p>
        </p:txBody>
      </p:sp>
      <p:sp>
        <p:nvSpPr>
          <p:cNvPr id="23" name="Título 22"/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r>
              <a:rPr lang="pt-BR" sz="3600" dirty="0" smtClean="0"/>
              <a:t>PROBLEMA</a:t>
            </a:r>
            <a:endParaRPr lang="pt-BR" sz="3600" dirty="0"/>
          </a:p>
        </p:txBody>
      </p:sp>
      <p:pic>
        <p:nvPicPr>
          <p:cNvPr id="1026" name="Picture 2" descr="https://m.media-amazon.com/images/I/51ufMYq-K9L._AC_SL1001_.jpg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185" b="94705" l="26474" r="91508"/>
                    </a14:imgEffect>
                    <a14:imgEffect>
                      <a14:colorTemperature colorTemp="6698"/>
                    </a14:imgEffect>
                    <a14:imgEffect>
                      <a14:saturation sat="228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396" t="14571" r="12790" b="5881"/>
          <a:stretch/>
        </p:blipFill>
        <p:spPr bwMode="auto">
          <a:xfrm>
            <a:off x="5991889" y="1482405"/>
            <a:ext cx="1755700" cy="2296576"/>
          </a:xfrm>
          <a:prstGeom prst="rect">
            <a:avLst/>
          </a:prstGeom>
          <a:noFill/>
          <a:effectLst>
            <a:glow rad="101600">
              <a:schemeClr val="tx2">
                <a:lumMod val="10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Subtítulo 21"/>
          <p:cNvSpPr txBox="1">
            <a:spLocks/>
          </p:cNvSpPr>
          <p:nvPr/>
        </p:nvSpPr>
        <p:spPr>
          <a:xfrm>
            <a:off x="4488180" y="3871130"/>
            <a:ext cx="4251960" cy="1140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pt-BR" sz="1400" dirty="0"/>
              <a:t>O alvo é de reforçar os conhecimentos sobre Data Mining e </a:t>
            </a:r>
            <a:r>
              <a:rPr lang="pt-BR" sz="1400" dirty="0" err="1"/>
              <a:t>Machine</a:t>
            </a:r>
            <a:r>
              <a:rPr lang="pt-BR" sz="1400" dirty="0"/>
              <a:t> Learning, e criar modelos que tentem prognosticar se um cavalo pode sobreviver de acordo ao seu estado de saúde atual</a:t>
            </a:r>
            <a:br>
              <a:rPr lang="pt-BR" sz="1400" dirty="0"/>
            </a:b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421734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5"/>
          <p:cNvSpPr>
            <a:spLocks noGrp="1"/>
          </p:cNvSpPr>
          <p:nvPr>
            <p:ph type="body" idx="1"/>
          </p:nvPr>
        </p:nvSpPr>
        <p:spPr>
          <a:xfrm>
            <a:off x="401045" y="1005342"/>
            <a:ext cx="5308200" cy="1476000"/>
          </a:xfrm>
        </p:spPr>
        <p:txBody>
          <a:bodyPr/>
          <a:lstStyle/>
          <a:p>
            <a:r>
              <a:rPr lang="pt-BR" sz="1600" dirty="0" smtClean="0"/>
              <a:t>A base de dados foi entregada em dois arquivos, </a:t>
            </a:r>
            <a:r>
              <a:rPr lang="pt-BR" sz="1600" b="1" u="sng" dirty="0" smtClean="0"/>
              <a:t>horse.csv</a:t>
            </a:r>
            <a:r>
              <a:rPr lang="pt-BR" sz="1600" dirty="0" smtClean="0"/>
              <a:t> e </a:t>
            </a:r>
            <a:r>
              <a:rPr lang="pt-BR" sz="1600" b="1" u="sng" dirty="0" smtClean="0"/>
              <a:t>horsetest.csv</a:t>
            </a:r>
            <a:r>
              <a:rPr lang="pt-BR" sz="1600" dirty="0" smtClean="0"/>
              <a:t>.</a:t>
            </a:r>
          </a:p>
          <a:p>
            <a:endParaRPr lang="pt-BR" sz="1600" dirty="0" smtClean="0"/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600" dirty="0"/>
              <a:t>Juntaram-se num </a:t>
            </a:r>
            <a:r>
              <a:rPr lang="pt-BR" sz="1600" dirty="0" err="1"/>
              <a:t>Dataframe</a:t>
            </a:r>
            <a:r>
              <a:rPr lang="pt-BR" sz="1600" dirty="0"/>
              <a:t> s</a:t>
            </a:r>
            <a:r>
              <a:rPr lang="en-US" sz="1600" dirty="0"/>
              <a:t>ó, </a:t>
            </a:r>
            <a:r>
              <a:rPr lang="pt-BR" sz="1600" dirty="0" smtClean="0"/>
              <a:t>pois isso facilitava o analise e pré-processamento.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sz="1600" dirty="0" smtClean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dirty="0" smtClean="0"/>
              <a:t>A </a:t>
            </a:r>
            <a:r>
              <a:rPr lang="pt-BR" sz="1600" dirty="0" smtClean="0"/>
              <a:t>base dados inicialmente contém </a:t>
            </a:r>
            <a:r>
              <a:rPr lang="pt-BR" sz="1600" dirty="0" smtClean="0"/>
              <a:t>388 casos, 27 </a:t>
            </a:r>
            <a:r>
              <a:rPr lang="pt-BR" sz="1600" dirty="0" smtClean="0"/>
              <a:t>atributos e indicadores médicos e 3 classes.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sz="1600" dirty="0" smtClean="0"/>
          </a:p>
          <a:p>
            <a:pPr algn="l">
              <a:buSzPct val="85000"/>
              <a:buFont typeface="Arial" panose="020B0604020202020204" pitchFamily="34" charset="0"/>
              <a:buChar char="•"/>
            </a:pPr>
            <a:r>
              <a:rPr lang="pt-BR" sz="1600" dirty="0" smtClean="0"/>
              <a:t>Entre as 27 dimensões se incluem dados categóricos (16) , numéricos(7) e inclusive codificados(3</a:t>
            </a:r>
            <a:r>
              <a:rPr lang="en-US" sz="1600" dirty="0" smtClean="0"/>
              <a:t>) 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sz="1600" dirty="0"/>
          </a:p>
        </p:txBody>
      </p:sp>
      <p:sp>
        <p:nvSpPr>
          <p:cNvPr id="7" name="Título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BASE DE DADOS</a:t>
            </a:r>
            <a:endParaRPr lang="en-US" dirty="0"/>
          </a:p>
        </p:txBody>
      </p:sp>
      <p:grpSp>
        <p:nvGrpSpPr>
          <p:cNvPr id="11" name="Agrupar 10"/>
          <p:cNvGrpSpPr/>
          <p:nvPr/>
        </p:nvGrpSpPr>
        <p:grpSpPr>
          <a:xfrm>
            <a:off x="6138529" y="1753608"/>
            <a:ext cx="1460205" cy="1631824"/>
            <a:chOff x="5948456" y="1360935"/>
            <a:chExt cx="1197934" cy="1631824"/>
          </a:xfrm>
          <a:solidFill>
            <a:srgbClr val="FFC000"/>
          </a:solidFill>
        </p:grpSpPr>
        <p:sp>
          <p:nvSpPr>
            <p:cNvPr id="10" name="Cilindro 9"/>
            <p:cNvSpPr/>
            <p:nvPr/>
          </p:nvSpPr>
          <p:spPr>
            <a:xfrm>
              <a:off x="5948456" y="2234303"/>
              <a:ext cx="1197934" cy="758456"/>
            </a:xfrm>
            <a:prstGeom prst="can">
              <a:avLst>
                <a:gd name="adj" fmla="val 41822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ilindro 8"/>
            <p:cNvSpPr/>
            <p:nvPr/>
          </p:nvSpPr>
          <p:spPr>
            <a:xfrm>
              <a:off x="5948456" y="1794960"/>
              <a:ext cx="1197934" cy="758456"/>
            </a:xfrm>
            <a:prstGeom prst="can">
              <a:avLst>
                <a:gd name="adj" fmla="val 41822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ilindro 7"/>
            <p:cNvSpPr/>
            <p:nvPr/>
          </p:nvSpPr>
          <p:spPr>
            <a:xfrm>
              <a:off x="5948456" y="1360935"/>
              <a:ext cx="1197934" cy="758456"/>
            </a:xfrm>
            <a:prstGeom prst="can">
              <a:avLst>
                <a:gd name="adj" fmla="val 41822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8110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5"/>
          <p:cNvSpPr>
            <a:spLocks noGrp="1"/>
          </p:cNvSpPr>
          <p:nvPr>
            <p:ph type="body" idx="1"/>
          </p:nvPr>
        </p:nvSpPr>
        <p:spPr>
          <a:xfrm>
            <a:off x="401045" y="1005341"/>
            <a:ext cx="5156239" cy="3389449"/>
          </a:xfrm>
        </p:spPr>
        <p:txBody>
          <a:bodyPr/>
          <a:lstStyle/>
          <a:p>
            <a:r>
              <a:rPr lang="pt-BR" sz="1600" dirty="0" smtClean="0"/>
              <a:t>Na revisão dos valores nulos foram achados 3 Atributos que estavam com falta de más da metade dos valores. As colunas foram eliminadas da base de dados.</a:t>
            </a:r>
          </a:p>
          <a:p>
            <a:endParaRPr lang="pt-BR" sz="1600" dirty="0"/>
          </a:p>
          <a:p>
            <a:r>
              <a:rPr lang="pt-BR" sz="1600" dirty="0"/>
              <a:t>Na folia de explicação de atributos foi indicado que as </a:t>
            </a:r>
            <a:r>
              <a:rPr lang="pt-BR" sz="1600" dirty="0"/>
              <a:t>colunas </a:t>
            </a:r>
            <a:r>
              <a:rPr lang="en-US" sz="1600" dirty="0"/>
              <a:t>'</a:t>
            </a:r>
            <a:r>
              <a:rPr lang="en-US" sz="1600" dirty="0" err="1"/>
              <a:t>hospital_number</a:t>
            </a:r>
            <a:r>
              <a:rPr lang="en-US" sz="1600" dirty="0"/>
              <a:t>’, </a:t>
            </a:r>
            <a:r>
              <a:rPr lang="en-US" sz="1600" dirty="0"/>
              <a:t>'</a:t>
            </a:r>
            <a:r>
              <a:rPr lang="en-US" sz="1600" dirty="0" err="1"/>
              <a:t>respiratory_rate</a:t>
            </a:r>
            <a:r>
              <a:rPr lang="en-US" sz="1600" dirty="0" smtClean="0"/>
              <a:t>' e </a:t>
            </a:r>
            <a:r>
              <a:rPr lang="en-US" sz="1600" dirty="0"/>
              <a:t>'</a:t>
            </a:r>
            <a:r>
              <a:rPr lang="en-US" sz="1600" dirty="0" err="1"/>
              <a:t>cp_data</a:t>
            </a:r>
            <a:r>
              <a:rPr lang="en-US" sz="1600" dirty="0"/>
              <a:t>’, </a:t>
            </a:r>
            <a:r>
              <a:rPr lang="pt-BR" sz="1600" dirty="0" smtClean="0"/>
              <a:t>não forneciam informação relevante ou duvidosa, por tanto foram eliminadas </a:t>
            </a:r>
            <a:r>
              <a:rPr lang="pt-BR" sz="1600" dirty="0"/>
              <a:t>da base de dados também</a:t>
            </a:r>
          </a:p>
          <a:p>
            <a:endParaRPr lang="pt-BR" sz="1600" dirty="0"/>
          </a:p>
          <a:p>
            <a:r>
              <a:rPr lang="pt-BR" sz="1600" dirty="0" smtClean="0"/>
              <a:t>Assim mesmo, eliminados os casos com 50% ou mais de atributos faltantes. </a:t>
            </a:r>
          </a:p>
          <a:p>
            <a:pPr>
              <a:buSzPct val="85000"/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SzPct val="85000"/>
              <a:buFont typeface="Arial" panose="020B0604020202020204" pitchFamily="34" charset="0"/>
              <a:buChar char="•"/>
            </a:pPr>
            <a:r>
              <a:rPr lang="en-US" sz="1600" dirty="0"/>
              <a:t>A </a:t>
            </a:r>
            <a:r>
              <a:rPr lang="en-US" sz="1600" dirty="0" err="1"/>
              <a:t>classe</a:t>
            </a:r>
            <a:r>
              <a:rPr lang="en-US" sz="1600" dirty="0"/>
              <a:t> ‘</a:t>
            </a:r>
            <a:r>
              <a:rPr lang="en-US" sz="1600" dirty="0" err="1"/>
              <a:t>Euthanazed</a:t>
            </a:r>
            <a:r>
              <a:rPr lang="en-US" sz="1600" dirty="0"/>
              <a:t>’ </a:t>
            </a:r>
            <a:r>
              <a:rPr lang="en-US" sz="1600" dirty="0" err="1"/>
              <a:t>foi</a:t>
            </a:r>
            <a:r>
              <a:rPr lang="en-US" sz="1600" dirty="0"/>
              <a:t> </a:t>
            </a:r>
            <a:r>
              <a:rPr lang="en-US" sz="1600" dirty="0" err="1"/>
              <a:t>eliminada</a:t>
            </a:r>
            <a:r>
              <a:rPr lang="en-US" sz="1600" dirty="0"/>
              <a:t> e </a:t>
            </a:r>
            <a:r>
              <a:rPr lang="en-US" sz="1600" dirty="0" err="1"/>
              <a:t>os</a:t>
            </a:r>
            <a:r>
              <a:rPr lang="en-US" sz="1600" dirty="0"/>
              <a:t> dados </a:t>
            </a:r>
            <a:r>
              <a:rPr lang="en-US" sz="1600" dirty="0" err="1"/>
              <a:t>foram</a:t>
            </a:r>
            <a:r>
              <a:rPr lang="en-US" sz="1600" dirty="0"/>
              <a:t> </a:t>
            </a:r>
            <a:r>
              <a:rPr lang="en-US" sz="1600" dirty="0" err="1"/>
              <a:t>trocados</a:t>
            </a:r>
            <a:r>
              <a:rPr lang="en-US" sz="1600" dirty="0"/>
              <a:t> </a:t>
            </a:r>
            <a:r>
              <a:rPr lang="en-US" sz="1600" dirty="0" err="1"/>
              <a:t>por</a:t>
            </a:r>
            <a:r>
              <a:rPr lang="en-US" sz="1600" dirty="0"/>
              <a:t> ‘died’. </a:t>
            </a:r>
          </a:p>
        </p:txBody>
      </p:sp>
      <p:sp>
        <p:nvSpPr>
          <p:cNvPr id="7" name="Título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BASE DE DADOS</a:t>
            </a:r>
            <a:endParaRPr lang="en-US" dirty="0"/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440738"/>
              </p:ext>
            </p:extLst>
          </p:nvPr>
        </p:nvGraphicFramePr>
        <p:xfrm>
          <a:off x="5713228" y="1420274"/>
          <a:ext cx="3161414" cy="891540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1859487">
                  <a:extLst>
                    <a:ext uri="{9D8B030D-6E8A-4147-A177-3AD203B41FA5}">
                      <a16:colId xmlns:a16="http://schemas.microsoft.com/office/drawing/2014/main" val="2604298678"/>
                    </a:ext>
                  </a:extLst>
                </a:gridCol>
                <a:gridCol w="1301927">
                  <a:extLst>
                    <a:ext uri="{9D8B030D-6E8A-4147-A177-3AD203B41FA5}">
                      <a16:colId xmlns:a16="http://schemas.microsoft.com/office/drawing/2014/main" val="365845441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ATRIBUTO</a:t>
                      </a:r>
                      <a:endParaRPr lang="en-US" sz="1400" b="1" i="0" u="none" strike="noStrike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Valores</a:t>
                      </a:r>
                      <a:r>
                        <a:rPr lang="en-US" sz="1400" b="1" u="none" strike="noStrike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 </a:t>
                      </a:r>
                      <a:r>
                        <a:rPr lang="en-US" sz="1400" b="1" u="none" strike="noStrike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Nulos</a:t>
                      </a:r>
                      <a:endParaRPr lang="en-US" sz="1400" b="1" i="0" u="none" strike="noStrike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4430553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nasogastric_reflux_ph</a:t>
                      </a:r>
                      <a:endParaRPr lang="en-US" sz="1400" b="1" i="0" u="none" strike="noStrike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321</a:t>
                      </a:r>
                      <a:endParaRPr lang="en-US" sz="1400" b="1" i="0" u="none" strike="noStrike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32727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abdomo_appearance</a:t>
                      </a:r>
                      <a:endParaRPr lang="en-US" sz="1400" b="1" i="0" u="none" strike="noStrike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209</a:t>
                      </a:r>
                      <a:endParaRPr lang="en-US" sz="1400" b="1" i="0" u="none" strike="noStrike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91990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abdomo_protein</a:t>
                      </a:r>
                      <a:endParaRPr lang="en-US" sz="1400" b="1" i="0" u="none" strike="noStrike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258</a:t>
                      </a:r>
                      <a:endParaRPr lang="en-US" sz="1400" b="1" i="0" u="none" strike="noStrike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23261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997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1"/>
          <p:cNvSpPr txBox="1">
            <a:spLocks noGrp="1"/>
          </p:cNvSpPr>
          <p:nvPr>
            <p:ph type="ctrTitle"/>
          </p:nvPr>
        </p:nvSpPr>
        <p:spPr>
          <a:xfrm flipH="1">
            <a:off x="2247014" y="1347038"/>
            <a:ext cx="5703229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ANALISE EXPLORATÓRIA</a:t>
            </a:r>
            <a:endParaRPr dirty="0"/>
          </a:p>
        </p:txBody>
      </p:sp>
      <p:sp>
        <p:nvSpPr>
          <p:cNvPr id="318" name="Google Shape;318;p41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2"/>
                </a:solidFill>
              </a:rPr>
              <a:t>02</a:t>
            </a:r>
            <a:endParaRPr dirty="0">
              <a:solidFill>
                <a:schemeClr val="dk2"/>
              </a:solidFill>
            </a:endParaRPr>
          </a:p>
        </p:txBody>
      </p:sp>
      <p:cxnSp>
        <p:nvCxnSpPr>
          <p:cNvPr id="319" name="Google Shape;319;p41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600733" y="985228"/>
            <a:ext cx="2673600" cy="765600"/>
          </a:xfrm>
        </p:spPr>
        <p:txBody>
          <a:bodyPr/>
          <a:lstStyle/>
          <a:p>
            <a:r>
              <a:rPr lang="pt-BR" dirty="0" smtClean="0"/>
              <a:t>Balanceamento</a:t>
            </a:r>
            <a:endParaRPr lang="pt-BR" dirty="0"/>
          </a:p>
        </p:txBody>
      </p:sp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>
          <a:xfrm>
            <a:off x="396949" y="1850065"/>
            <a:ext cx="3877384" cy="2992761"/>
          </a:xfrm>
        </p:spPr>
        <p:txBody>
          <a:bodyPr/>
          <a:lstStyle/>
          <a:p>
            <a:r>
              <a:rPr lang="pt-BR" sz="1600" dirty="0" smtClean="0"/>
              <a:t>Após tirar as filas e colunas com muitos dados nulos temos uma Base de dados com o seguinte balance </a:t>
            </a:r>
          </a:p>
          <a:p>
            <a:endParaRPr lang="pt-BR" sz="1600" dirty="0"/>
          </a:p>
          <a:p>
            <a:r>
              <a:rPr lang="pt-BR" sz="1600" i="1" dirty="0" err="1" smtClean="0"/>
              <a:t>lived</a:t>
            </a:r>
            <a:r>
              <a:rPr lang="pt-BR" sz="1600" dirty="0" smtClean="0"/>
              <a:t>: 222 (</a:t>
            </a:r>
            <a:r>
              <a:rPr lang="pt-BR" sz="1600" dirty="0" smtClean="0"/>
              <a:t>59.7%)</a:t>
            </a:r>
            <a:endParaRPr lang="pt-BR" sz="1600" dirty="0" smtClean="0"/>
          </a:p>
          <a:p>
            <a:r>
              <a:rPr lang="pt-BR" sz="1600" i="1" dirty="0" err="1" smtClean="0"/>
              <a:t>died</a:t>
            </a:r>
            <a:r>
              <a:rPr lang="pt-BR" sz="1600" dirty="0" smtClean="0"/>
              <a:t>: 150 (</a:t>
            </a:r>
            <a:r>
              <a:rPr lang="pt-BR" sz="1600" dirty="0" smtClean="0"/>
              <a:t>40.3%)</a:t>
            </a:r>
            <a:endParaRPr lang="pt-BR" sz="1600" dirty="0" smtClean="0"/>
          </a:p>
          <a:p>
            <a:r>
              <a:rPr lang="pt-BR" sz="1600" dirty="0" smtClean="0"/>
              <a:t>TOTAL 372 </a:t>
            </a:r>
            <a:r>
              <a:rPr lang="pt-BR" sz="1600" dirty="0" smtClean="0"/>
              <a:t>Casos</a:t>
            </a:r>
          </a:p>
          <a:p>
            <a:endParaRPr lang="pt-BR" sz="1600" dirty="0" smtClean="0"/>
          </a:p>
          <a:p>
            <a:r>
              <a:rPr lang="pt-BR" sz="1600" b="1" dirty="0" smtClean="0">
                <a:solidFill>
                  <a:srgbClr val="FFC000"/>
                </a:solidFill>
              </a:rPr>
              <a:t>22 Atributos, 1 coluna de 2 classes</a:t>
            </a:r>
          </a:p>
          <a:p>
            <a:endParaRPr lang="pt-BR" sz="1600" dirty="0" smtClean="0"/>
          </a:p>
          <a:p>
            <a:r>
              <a:rPr lang="pt-BR" sz="1400" b="1" dirty="0" smtClean="0"/>
              <a:t>Não há necessidade de </a:t>
            </a:r>
            <a:r>
              <a:rPr lang="pt-BR" sz="1400" b="1" dirty="0" err="1" smtClean="0"/>
              <a:t>resampling</a:t>
            </a:r>
            <a:r>
              <a:rPr lang="pt-BR" sz="1400" b="1" dirty="0" smtClean="0"/>
              <a:t> pois a base esta suficientemente balanceada.</a:t>
            </a:r>
            <a:endParaRPr lang="pt-BR" sz="1400" b="1" dirty="0"/>
          </a:p>
          <a:p>
            <a:endParaRPr lang="pt-BR" sz="1600" dirty="0" smtClean="0"/>
          </a:p>
          <a:p>
            <a:endParaRPr lang="pt-BR" sz="1600" dirty="0"/>
          </a:p>
        </p:txBody>
      </p:sp>
      <p:sp>
        <p:nvSpPr>
          <p:cNvPr id="2" name="Título 1"/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r>
              <a:rPr lang="pt-BR" dirty="0"/>
              <a:t>ANALISE EXPLORATÓRIA</a:t>
            </a:r>
            <a:endParaRPr lang="en-US" b="0" dirty="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162" y="1299050"/>
            <a:ext cx="3355749" cy="3503024"/>
          </a:xfrm>
          <a:prstGeom prst="rect">
            <a:avLst/>
          </a:prstGeom>
          <a:solidFill>
            <a:schemeClr val="bg1"/>
          </a:solidFill>
          <a:ln w="57150"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683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6"/>
          <p:cNvSpPr txBox="1">
            <a:spLocks/>
          </p:cNvSpPr>
          <p:nvPr/>
        </p:nvSpPr>
        <p:spPr>
          <a:xfrm>
            <a:off x="1600733" y="985228"/>
            <a:ext cx="26736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pt-BR" dirty="0" smtClean="0"/>
              <a:t>Separação de Bases</a:t>
            </a:r>
            <a:endParaRPr lang="pt-BR" dirty="0"/>
          </a:p>
        </p:txBody>
      </p:sp>
      <p:grpSp>
        <p:nvGrpSpPr>
          <p:cNvPr id="3" name="Agrupar 2"/>
          <p:cNvGrpSpPr/>
          <p:nvPr/>
        </p:nvGrpSpPr>
        <p:grpSpPr>
          <a:xfrm>
            <a:off x="1021030" y="2055627"/>
            <a:ext cx="3624415" cy="2841539"/>
            <a:chOff x="1021030" y="2055627"/>
            <a:chExt cx="3624415" cy="2841539"/>
          </a:xfrm>
        </p:grpSpPr>
        <p:grpSp>
          <p:nvGrpSpPr>
            <p:cNvPr id="20" name="Agrupar 19"/>
            <p:cNvGrpSpPr/>
            <p:nvPr/>
          </p:nvGrpSpPr>
          <p:grpSpPr>
            <a:xfrm>
              <a:off x="1021030" y="3213600"/>
              <a:ext cx="1329066" cy="1069548"/>
              <a:chOff x="5948456" y="1360935"/>
              <a:chExt cx="1197934" cy="1631824"/>
            </a:xfrm>
            <a:solidFill>
              <a:srgbClr val="FFC000"/>
            </a:solidFill>
          </p:grpSpPr>
          <p:sp>
            <p:nvSpPr>
              <p:cNvPr id="35" name="Cilindro 34"/>
              <p:cNvSpPr/>
              <p:nvPr/>
            </p:nvSpPr>
            <p:spPr>
              <a:xfrm>
                <a:off x="5948456" y="2234303"/>
                <a:ext cx="1197934" cy="758456"/>
              </a:xfrm>
              <a:prstGeom prst="can">
                <a:avLst>
                  <a:gd name="adj" fmla="val 41822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36" name="Cilindro 35"/>
              <p:cNvSpPr/>
              <p:nvPr/>
            </p:nvSpPr>
            <p:spPr>
              <a:xfrm>
                <a:off x="5948456" y="1794960"/>
                <a:ext cx="1197934" cy="758456"/>
              </a:xfrm>
              <a:prstGeom prst="can">
                <a:avLst>
                  <a:gd name="adj" fmla="val 41822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37" name="Cilindro 36"/>
              <p:cNvSpPr/>
              <p:nvPr/>
            </p:nvSpPr>
            <p:spPr>
              <a:xfrm>
                <a:off x="5948456" y="1360935"/>
                <a:ext cx="1197934" cy="758456"/>
              </a:xfrm>
              <a:prstGeom prst="can">
                <a:avLst>
                  <a:gd name="adj" fmla="val 41822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</p:grpSp>
        <p:grpSp>
          <p:nvGrpSpPr>
            <p:cNvPr id="21" name="Agrupar 20"/>
            <p:cNvGrpSpPr/>
            <p:nvPr/>
          </p:nvGrpSpPr>
          <p:grpSpPr>
            <a:xfrm>
              <a:off x="3511071" y="2491774"/>
              <a:ext cx="1107820" cy="891504"/>
              <a:chOff x="5948456" y="1360935"/>
              <a:chExt cx="1197934" cy="1631824"/>
            </a:xfrm>
            <a:solidFill>
              <a:schemeClr val="accent5"/>
            </a:solidFill>
          </p:grpSpPr>
          <p:sp>
            <p:nvSpPr>
              <p:cNvPr id="32" name="Cilindro 31"/>
              <p:cNvSpPr/>
              <p:nvPr/>
            </p:nvSpPr>
            <p:spPr>
              <a:xfrm>
                <a:off x="5948456" y="2234303"/>
                <a:ext cx="1197934" cy="758456"/>
              </a:xfrm>
              <a:prstGeom prst="can">
                <a:avLst>
                  <a:gd name="adj" fmla="val 41822"/>
                </a:avLst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33" name="Cilindro 32"/>
              <p:cNvSpPr/>
              <p:nvPr/>
            </p:nvSpPr>
            <p:spPr>
              <a:xfrm>
                <a:off x="5948456" y="1794960"/>
                <a:ext cx="1197934" cy="758456"/>
              </a:xfrm>
              <a:prstGeom prst="can">
                <a:avLst>
                  <a:gd name="adj" fmla="val 41822"/>
                </a:avLst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34" name="Cilindro 33"/>
              <p:cNvSpPr/>
              <p:nvPr/>
            </p:nvSpPr>
            <p:spPr>
              <a:xfrm>
                <a:off x="5948456" y="1360935"/>
                <a:ext cx="1197934" cy="758456"/>
              </a:xfrm>
              <a:prstGeom prst="can">
                <a:avLst>
                  <a:gd name="adj" fmla="val 41822"/>
                </a:avLst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</p:grpSp>
        <p:grpSp>
          <p:nvGrpSpPr>
            <p:cNvPr id="22" name="Agrupar 21"/>
            <p:cNvGrpSpPr/>
            <p:nvPr/>
          </p:nvGrpSpPr>
          <p:grpSpPr>
            <a:xfrm>
              <a:off x="3684623" y="4290361"/>
              <a:ext cx="754042" cy="606805"/>
              <a:chOff x="5948456" y="1360935"/>
              <a:chExt cx="1197934" cy="1631824"/>
            </a:xfrm>
            <a:solidFill>
              <a:schemeClr val="accent2"/>
            </a:solidFill>
          </p:grpSpPr>
          <p:sp>
            <p:nvSpPr>
              <p:cNvPr id="29" name="Cilindro 28"/>
              <p:cNvSpPr/>
              <p:nvPr/>
            </p:nvSpPr>
            <p:spPr>
              <a:xfrm>
                <a:off x="5948456" y="2234303"/>
                <a:ext cx="1197934" cy="758456"/>
              </a:xfrm>
              <a:prstGeom prst="can">
                <a:avLst>
                  <a:gd name="adj" fmla="val 41822"/>
                </a:avLst>
              </a:prstGeom>
              <a:grp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30" name="Cilindro 29"/>
              <p:cNvSpPr/>
              <p:nvPr/>
            </p:nvSpPr>
            <p:spPr>
              <a:xfrm>
                <a:off x="5948456" y="1794960"/>
                <a:ext cx="1197934" cy="758456"/>
              </a:xfrm>
              <a:prstGeom prst="can">
                <a:avLst>
                  <a:gd name="adj" fmla="val 41822"/>
                </a:avLst>
              </a:prstGeom>
              <a:grp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31" name="Cilindro 30"/>
              <p:cNvSpPr/>
              <p:nvPr/>
            </p:nvSpPr>
            <p:spPr>
              <a:xfrm>
                <a:off x="5948456" y="1360935"/>
                <a:ext cx="1197934" cy="758456"/>
              </a:xfrm>
              <a:prstGeom prst="can">
                <a:avLst>
                  <a:gd name="adj" fmla="val 41822"/>
                </a:avLst>
              </a:prstGeom>
              <a:grp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</p:grpSp>
        <p:sp>
          <p:nvSpPr>
            <p:cNvPr id="23" name="Google Shape;318;p41"/>
            <p:cNvSpPr txBox="1">
              <a:spLocks/>
            </p:cNvSpPr>
            <p:nvPr/>
          </p:nvSpPr>
          <p:spPr>
            <a:xfrm flipH="1">
              <a:off x="2350096" y="2589536"/>
              <a:ext cx="1046506" cy="6240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Exo 2"/>
                <a:buNone/>
                <a:defRPr sz="2400" b="1" i="0" u="none" strike="noStrike" cap="none">
                  <a:solidFill>
                    <a:schemeClr val="dk2"/>
                  </a:solidFill>
                  <a:latin typeface="Exo 2"/>
                  <a:ea typeface="Exo 2"/>
                  <a:cs typeface="Exo 2"/>
                  <a:sym typeface="Exo 2"/>
                </a:defRPr>
              </a:lvl1pPr>
              <a:lvl2pPr marR="0" lvl="1" algn="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Squada One"/>
                <a:buNone/>
                <a:defRPr sz="2400" b="0" i="0" u="none" strike="noStrike" cap="none">
                  <a:solidFill>
                    <a:schemeClr val="dk2"/>
                  </a:solidFill>
                  <a:latin typeface="Squada One"/>
                  <a:ea typeface="Squada One"/>
                  <a:cs typeface="Squada One"/>
                  <a:sym typeface="Squada One"/>
                </a:defRPr>
              </a:lvl2pPr>
              <a:lvl3pPr marR="0" lvl="2" algn="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Squada One"/>
                <a:buNone/>
                <a:defRPr sz="2400" b="0" i="0" u="none" strike="noStrike" cap="none">
                  <a:solidFill>
                    <a:schemeClr val="dk2"/>
                  </a:solidFill>
                  <a:latin typeface="Squada One"/>
                  <a:ea typeface="Squada One"/>
                  <a:cs typeface="Squada One"/>
                  <a:sym typeface="Squada One"/>
                </a:defRPr>
              </a:lvl3pPr>
              <a:lvl4pPr marR="0" lvl="3" algn="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Squada One"/>
                <a:buNone/>
                <a:defRPr sz="2400" b="0" i="0" u="none" strike="noStrike" cap="none">
                  <a:solidFill>
                    <a:schemeClr val="dk2"/>
                  </a:solidFill>
                  <a:latin typeface="Squada One"/>
                  <a:ea typeface="Squada One"/>
                  <a:cs typeface="Squada One"/>
                  <a:sym typeface="Squada One"/>
                </a:defRPr>
              </a:lvl4pPr>
              <a:lvl5pPr marR="0" lvl="4" algn="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Squada One"/>
                <a:buNone/>
                <a:defRPr sz="2400" b="0" i="0" u="none" strike="noStrike" cap="none">
                  <a:solidFill>
                    <a:schemeClr val="dk2"/>
                  </a:solidFill>
                  <a:latin typeface="Squada One"/>
                  <a:ea typeface="Squada One"/>
                  <a:cs typeface="Squada One"/>
                  <a:sym typeface="Squada One"/>
                </a:defRPr>
              </a:lvl5pPr>
              <a:lvl6pPr marR="0" lvl="5" algn="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Squada One"/>
                <a:buNone/>
                <a:defRPr sz="2400" b="0" i="0" u="none" strike="noStrike" cap="none">
                  <a:solidFill>
                    <a:schemeClr val="dk2"/>
                  </a:solidFill>
                  <a:latin typeface="Squada One"/>
                  <a:ea typeface="Squada One"/>
                  <a:cs typeface="Squada One"/>
                  <a:sym typeface="Squada One"/>
                </a:defRPr>
              </a:lvl6pPr>
              <a:lvl7pPr marR="0" lvl="6" algn="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Squada One"/>
                <a:buNone/>
                <a:defRPr sz="2400" b="0" i="0" u="none" strike="noStrike" cap="none">
                  <a:solidFill>
                    <a:schemeClr val="dk2"/>
                  </a:solidFill>
                  <a:latin typeface="Squada One"/>
                  <a:ea typeface="Squada One"/>
                  <a:cs typeface="Squada One"/>
                  <a:sym typeface="Squada One"/>
                </a:defRPr>
              </a:lvl7pPr>
              <a:lvl8pPr marR="0" lvl="7" algn="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Squada One"/>
                <a:buNone/>
                <a:defRPr sz="2400" b="0" i="0" u="none" strike="noStrike" cap="none">
                  <a:solidFill>
                    <a:schemeClr val="dk2"/>
                  </a:solidFill>
                  <a:latin typeface="Squada One"/>
                  <a:ea typeface="Squada One"/>
                  <a:cs typeface="Squada One"/>
                  <a:sym typeface="Squada One"/>
                </a:defRPr>
              </a:lvl8pPr>
              <a:lvl9pPr marR="0" lvl="8" algn="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Squada One"/>
                <a:buNone/>
                <a:defRPr sz="2400" b="0" i="0" u="none" strike="noStrike" cap="none">
                  <a:solidFill>
                    <a:schemeClr val="dk2"/>
                  </a:solidFill>
                  <a:latin typeface="Squada One"/>
                  <a:ea typeface="Squada One"/>
                  <a:cs typeface="Squada One"/>
                  <a:sym typeface="Squada One"/>
                </a:defRPr>
              </a:lvl9pPr>
            </a:lstStyle>
            <a:p>
              <a:pPr algn="r"/>
              <a:r>
                <a:rPr lang="en" sz="1600" dirty="0" smtClean="0">
                  <a:solidFill>
                    <a:schemeClr val="bg1"/>
                  </a:solidFill>
                </a:rPr>
                <a:t>80%</a:t>
              </a:r>
              <a:endParaRPr lang="en" sz="1600" dirty="0">
                <a:solidFill>
                  <a:schemeClr val="bg1"/>
                </a:solidFill>
              </a:endParaRPr>
            </a:p>
          </p:txBody>
        </p:sp>
        <p:sp>
          <p:nvSpPr>
            <p:cNvPr id="24" name="Google Shape;318;p41"/>
            <p:cNvSpPr txBox="1">
              <a:spLocks/>
            </p:cNvSpPr>
            <p:nvPr/>
          </p:nvSpPr>
          <p:spPr>
            <a:xfrm flipH="1">
              <a:off x="2504450" y="4256937"/>
              <a:ext cx="1046506" cy="6240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Exo 2"/>
                <a:buNone/>
                <a:defRPr sz="2400" b="1" i="0" u="none" strike="noStrike" cap="none">
                  <a:solidFill>
                    <a:schemeClr val="dk2"/>
                  </a:solidFill>
                  <a:latin typeface="Exo 2"/>
                  <a:ea typeface="Exo 2"/>
                  <a:cs typeface="Exo 2"/>
                  <a:sym typeface="Exo 2"/>
                </a:defRPr>
              </a:lvl1pPr>
              <a:lvl2pPr marR="0" lvl="1" algn="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Squada One"/>
                <a:buNone/>
                <a:defRPr sz="2400" b="0" i="0" u="none" strike="noStrike" cap="none">
                  <a:solidFill>
                    <a:schemeClr val="dk2"/>
                  </a:solidFill>
                  <a:latin typeface="Squada One"/>
                  <a:ea typeface="Squada One"/>
                  <a:cs typeface="Squada One"/>
                  <a:sym typeface="Squada One"/>
                </a:defRPr>
              </a:lvl2pPr>
              <a:lvl3pPr marR="0" lvl="2" algn="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Squada One"/>
                <a:buNone/>
                <a:defRPr sz="2400" b="0" i="0" u="none" strike="noStrike" cap="none">
                  <a:solidFill>
                    <a:schemeClr val="dk2"/>
                  </a:solidFill>
                  <a:latin typeface="Squada One"/>
                  <a:ea typeface="Squada One"/>
                  <a:cs typeface="Squada One"/>
                  <a:sym typeface="Squada One"/>
                </a:defRPr>
              </a:lvl3pPr>
              <a:lvl4pPr marR="0" lvl="3" algn="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Squada One"/>
                <a:buNone/>
                <a:defRPr sz="2400" b="0" i="0" u="none" strike="noStrike" cap="none">
                  <a:solidFill>
                    <a:schemeClr val="dk2"/>
                  </a:solidFill>
                  <a:latin typeface="Squada One"/>
                  <a:ea typeface="Squada One"/>
                  <a:cs typeface="Squada One"/>
                  <a:sym typeface="Squada One"/>
                </a:defRPr>
              </a:lvl4pPr>
              <a:lvl5pPr marR="0" lvl="4" algn="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Squada One"/>
                <a:buNone/>
                <a:defRPr sz="2400" b="0" i="0" u="none" strike="noStrike" cap="none">
                  <a:solidFill>
                    <a:schemeClr val="dk2"/>
                  </a:solidFill>
                  <a:latin typeface="Squada One"/>
                  <a:ea typeface="Squada One"/>
                  <a:cs typeface="Squada One"/>
                  <a:sym typeface="Squada One"/>
                </a:defRPr>
              </a:lvl5pPr>
              <a:lvl6pPr marR="0" lvl="5" algn="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Squada One"/>
                <a:buNone/>
                <a:defRPr sz="2400" b="0" i="0" u="none" strike="noStrike" cap="none">
                  <a:solidFill>
                    <a:schemeClr val="dk2"/>
                  </a:solidFill>
                  <a:latin typeface="Squada One"/>
                  <a:ea typeface="Squada One"/>
                  <a:cs typeface="Squada One"/>
                  <a:sym typeface="Squada One"/>
                </a:defRPr>
              </a:lvl6pPr>
              <a:lvl7pPr marR="0" lvl="6" algn="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Squada One"/>
                <a:buNone/>
                <a:defRPr sz="2400" b="0" i="0" u="none" strike="noStrike" cap="none">
                  <a:solidFill>
                    <a:schemeClr val="dk2"/>
                  </a:solidFill>
                  <a:latin typeface="Squada One"/>
                  <a:ea typeface="Squada One"/>
                  <a:cs typeface="Squada One"/>
                  <a:sym typeface="Squada One"/>
                </a:defRPr>
              </a:lvl7pPr>
              <a:lvl8pPr marR="0" lvl="7" algn="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Squada One"/>
                <a:buNone/>
                <a:defRPr sz="2400" b="0" i="0" u="none" strike="noStrike" cap="none">
                  <a:solidFill>
                    <a:schemeClr val="dk2"/>
                  </a:solidFill>
                  <a:latin typeface="Squada One"/>
                  <a:ea typeface="Squada One"/>
                  <a:cs typeface="Squada One"/>
                  <a:sym typeface="Squada One"/>
                </a:defRPr>
              </a:lvl8pPr>
              <a:lvl9pPr marR="0" lvl="8" algn="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Squada One"/>
                <a:buNone/>
                <a:defRPr sz="2400" b="0" i="0" u="none" strike="noStrike" cap="none">
                  <a:solidFill>
                    <a:schemeClr val="dk2"/>
                  </a:solidFill>
                  <a:latin typeface="Squada One"/>
                  <a:ea typeface="Squada One"/>
                  <a:cs typeface="Squada One"/>
                  <a:sym typeface="Squada One"/>
                </a:defRPr>
              </a:lvl9pPr>
            </a:lstStyle>
            <a:p>
              <a:pPr algn="r"/>
              <a:r>
                <a:rPr lang="en" sz="1600" dirty="0" smtClean="0">
                  <a:solidFill>
                    <a:schemeClr val="bg1"/>
                  </a:solidFill>
                </a:rPr>
                <a:t>20%</a:t>
              </a:r>
              <a:endParaRPr lang="en" sz="1600" dirty="0">
                <a:solidFill>
                  <a:schemeClr val="bg1"/>
                </a:solidFill>
              </a:endParaRPr>
            </a:p>
          </p:txBody>
        </p:sp>
        <p:sp>
          <p:nvSpPr>
            <p:cNvPr id="25" name="Seta Dobrada 24"/>
            <p:cNvSpPr/>
            <p:nvPr/>
          </p:nvSpPr>
          <p:spPr>
            <a:xfrm>
              <a:off x="1793966" y="2806873"/>
              <a:ext cx="935372" cy="313732"/>
            </a:xfrm>
            <a:prstGeom prst="bentArrow">
              <a:avLst>
                <a:gd name="adj1" fmla="val 17525"/>
                <a:gd name="adj2" fmla="val 25000"/>
                <a:gd name="adj3" fmla="val 50000"/>
                <a:gd name="adj4" fmla="val 4375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6" name="Seta Dobrada 25"/>
            <p:cNvSpPr/>
            <p:nvPr/>
          </p:nvSpPr>
          <p:spPr>
            <a:xfrm flipV="1">
              <a:off x="1804309" y="4353503"/>
              <a:ext cx="935372" cy="313732"/>
            </a:xfrm>
            <a:prstGeom prst="bentArrow">
              <a:avLst>
                <a:gd name="adj1" fmla="val 17525"/>
                <a:gd name="adj2" fmla="val 25000"/>
                <a:gd name="adj3" fmla="val 50000"/>
                <a:gd name="adj4" fmla="val 4375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7" name="Título 6"/>
            <p:cNvSpPr txBox="1">
              <a:spLocks/>
            </p:cNvSpPr>
            <p:nvPr/>
          </p:nvSpPr>
          <p:spPr>
            <a:xfrm>
              <a:off x="3477842" y="2055627"/>
              <a:ext cx="1167603" cy="3458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Exo 2"/>
                <a:buNone/>
                <a:defRPr sz="2000" b="1" i="0" u="none" strike="noStrike" cap="none">
                  <a:solidFill>
                    <a:schemeClr val="dk2"/>
                  </a:solidFill>
                  <a:latin typeface="Exo 2"/>
                  <a:ea typeface="Exo 2"/>
                  <a:cs typeface="Exo 2"/>
                  <a:sym typeface="Exo 2"/>
                </a:defRPr>
              </a:lvl1pPr>
              <a:lvl2pPr marR="0" lvl="1" algn="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quada One"/>
                <a:buNone/>
                <a:defRPr sz="2000" b="0" i="0" u="none" strike="noStrike" cap="none">
                  <a:solidFill>
                    <a:schemeClr val="dk2"/>
                  </a:solidFill>
                  <a:latin typeface="Squada One"/>
                  <a:ea typeface="Squada One"/>
                  <a:cs typeface="Squada One"/>
                  <a:sym typeface="Squada One"/>
                </a:defRPr>
              </a:lvl2pPr>
              <a:lvl3pPr marR="0" lvl="2" algn="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quada One"/>
                <a:buNone/>
                <a:defRPr sz="2000" b="0" i="0" u="none" strike="noStrike" cap="none">
                  <a:solidFill>
                    <a:schemeClr val="dk2"/>
                  </a:solidFill>
                  <a:latin typeface="Squada One"/>
                  <a:ea typeface="Squada One"/>
                  <a:cs typeface="Squada One"/>
                  <a:sym typeface="Squada One"/>
                </a:defRPr>
              </a:lvl3pPr>
              <a:lvl4pPr marR="0" lvl="3" algn="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quada One"/>
                <a:buNone/>
                <a:defRPr sz="2000" b="0" i="0" u="none" strike="noStrike" cap="none">
                  <a:solidFill>
                    <a:schemeClr val="dk2"/>
                  </a:solidFill>
                  <a:latin typeface="Squada One"/>
                  <a:ea typeface="Squada One"/>
                  <a:cs typeface="Squada One"/>
                  <a:sym typeface="Squada One"/>
                </a:defRPr>
              </a:lvl4pPr>
              <a:lvl5pPr marR="0" lvl="4" algn="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quada One"/>
                <a:buNone/>
                <a:defRPr sz="2000" b="0" i="0" u="none" strike="noStrike" cap="none">
                  <a:solidFill>
                    <a:schemeClr val="dk2"/>
                  </a:solidFill>
                  <a:latin typeface="Squada One"/>
                  <a:ea typeface="Squada One"/>
                  <a:cs typeface="Squada One"/>
                  <a:sym typeface="Squada One"/>
                </a:defRPr>
              </a:lvl5pPr>
              <a:lvl6pPr marR="0" lvl="5" algn="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quada One"/>
                <a:buNone/>
                <a:defRPr sz="2000" b="0" i="0" u="none" strike="noStrike" cap="none">
                  <a:solidFill>
                    <a:schemeClr val="dk2"/>
                  </a:solidFill>
                  <a:latin typeface="Squada One"/>
                  <a:ea typeface="Squada One"/>
                  <a:cs typeface="Squada One"/>
                  <a:sym typeface="Squada One"/>
                </a:defRPr>
              </a:lvl6pPr>
              <a:lvl7pPr marR="0" lvl="6" algn="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quada One"/>
                <a:buNone/>
                <a:defRPr sz="2000" b="0" i="0" u="none" strike="noStrike" cap="none">
                  <a:solidFill>
                    <a:schemeClr val="dk2"/>
                  </a:solidFill>
                  <a:latin typeface="Squada One"/>
                  <a:ea typeface="Squada One"/>
                  <a:cs typeface="Squada One"/>
                  <a:sym typeface="Squada One"/>
                </a:defRPr>
              </a:lvl7pPr>
              <a:lvl8pPr marR="0" lvl="7" algn="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quada One"/>
                <a:buNone/>
                <a:defRPr sz="2000" b="0" i="0" u="none" strike="noStrike" cap="none">
                  <a:solidFill>
                    <a:schemeClr val="dk2"/>
                  </a:solidFill>
                  <a:latin typeface="Squada One"/>
                  <a:ea typeface="Squada One"/>
                  <a:cs typeface="Squada One"/>
                  <a:sym typeface="Squada One"/>
                </a:defRPr>
              </a:lvl8pPr>
              <a:lvl9pPr marR="0" lvl="8" algn="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quada One"/>
                <a:buNone/>
                <a:defRPr sz="2000" b="0" i="0" u="none" strike="noStrike" cap="none">
                  <a:solidFill>
                    <a:schemeClr val="dk2"/>
                  </a:solidFill>
                  <a:latin typeface="Squada One"/>
                  <a:ea typeface="Squada One"/>
                  <a:cs typeface="Squada One"/>
                  <a:sym typeface="Squada One"/>
                </a:defRPr>
              </a:lvl9pPr>
            </a:lstStyle>
            <a:p>
              <a:pPr algn="ctr"/>
              <a:r>
                <a:rPr lang="pt-BR" sz="1400" dirty="0" smtClean="0">
                  <a:solidFill>
                    <a:schemeClr val="bg1"/>
                  </a:solidFill>
                </a:rPr>
                <a:t>TREINO</a:t>
              </a:r>
              <a:endParaRPr lang="pt-BR" sz="1400" dirty="0">
                <a:solidFill>
                  <a:schemeClr val="bg1"/>
                </a:solidFill>
              </a:endParaRPr>
            </a:p>
          </p:txBody>
        </p:sp>
        <p:sp>
          <p:nvSpPr>
            <p:cNvPr id="28" name="Título 6"/>
            <p:cNvSpPr txBox="1">
              <a:spLocks/>
            </p:cNvSpPr>
            <p:nvPr/>
          </p:nvSpPr>
          <p:spPr>
            <a:xfrm>
              <a:off x="3518643" y="3849843"/>
              <a:ext cx="1085999" cy="400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Exo 2"/>
                <a:buNone/>
                <a:defRPr sz="2000" b="1" i="0" u="none" strike="noStrike" cap="none">
                  <a:solidFill>
                    <a:schemeClr val="dk2"/>
                  </a:solidFill>
                  <a:latin typeface="Exo 2"/>
                  <a:ea typeface="Exo 2"/>
                  <a:cs typeface="Exo 2"/>
                  <a:sym typeface="Exo 2"/>
                </a:defRPr>
              </a:lvl1pPr>
              <a:lvl2pPr marR="0" lvl="1" algn="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quada One"/>
                <a:buNone/>
                <a:defRPr sz="2000" b="0" i="0" u="none" strike="noStrike" cap="none">
                  <a:solidFill>
                    <a:schemeClr val="dk2"/>
                  </a:solidFill>
                  <a:latin typeface="Squada One"/>
                  <a:ea typeface="Squada One"/>
                  <a:cs typeface="Squada One"/>
                  <a:sym typeface="Squada One"/>
                </a:defRPr>
              </a:lvl2pPr>
              <a:lvl3pPr marR="0" lvl="2" algn="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quada One"/>
                <a:buNone/>
                <a:defRPr sz="2000" b="0" i="0" u="none" strike="noStrike" cap="none">
                  <a:solidFill>
                    <a:schemeClr val="dk2"/>
                  </a:solidFill>
                  <a:latin typeface="Squada One"/>
                  <a:ea typeface="Squada One"/>
                  <a:cs typeface="Squada One"/>
                  <a:sym typeface="Squada One"/>
                </a:defRPr>
              </a:lvl3pPr>
              <a:lvl4pPr marR="0" lvl="3" algn="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quada One"/>
                <a:buNone/>
                <a:defRPr sz="2000" b="0" i="0" u="none" strike="noStrike" cap="none">
                  <a:solidFill>
                    <a:schemeClr val="dk2"/>
                  </a:solidFill>
                  <a:latin typeface="Squada One"/>
                  <a:ea typeface="Squada One"/>
                  <a:cs typeface="Squada One"/>
                  <a:sym typeface="Squada One"/>
                </a:defRPr>
              </a:lvl4pPr>
              <a:lvl5pPr marR="0" lvl="4" algn="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quada One"/>
                <a:buNone/>
                <a:defRPr sz="2000" b="0" i="0" u="none" strike="noStrike" cap="none">
                  <a:solidFill>
                    <a:schemeClr val="dk2"/>
                  </a:solidFill>
                  <a:latin typeface="Squada One"/>
                  <a:ea typeface="Squada One"/>
                  <a:cs typeface="Squada One"/>
                  <a:sym typeface="Squada One"/>
                </a:defRPr>
              </a:lvl5pPr>
              <a:lvl6pPr marR="0" lvl="5" algn="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quada One"/>
                <a:buNone/>
                <a:defRPr sz="2000" b="0" i="0" u="none" strike="noStrike" cap="none">
                  <a:solidFill>
                    <a:schemeClr val="dk2"/>
                  </a:solidFill>
                  <a:latin typeface="Squada One"/>
                  <a:ea typeface="Squada One"/>
                  <a:cs typeface="Squada One"/>
                  <a:sym typeface="Squada One"/>
                </a:defRPr>
              </a:lvl6pPr>
              <a:lvl7pPr marR="0" lvl="6" algn="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quada One"/>
                <a:buNone/>
                <a:defRPr sz="2000" b="0" i="0" u="none" strike="noStrike" cap="none">
                  <a:solidFill>
                    <a:schemeClr val="dk2"/>
                  </a:solidFill>
                  <a:latin typeface="Squada One"/>
                  <a:ea typeface="Squada One"/>
                  <a:cs typeface="Squada One"/>
                  <a:sym typeface="Squada One"/>
                </a:defRPr>
              </a:lvl7pPr>
              <a:lvl8pPr marR="0" lvl="7" algn="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quada One"/>
                <a:buNone/>
                <a:defRPr sz="2000" b="0" i="0" u="none" strike="noStrike" cap="none">
                  <a:solidFill>
                    <a:schemeClr val="dk2"/>
                  </a:solidFill>
                  <a:latin typeface="Squada One"/>
                  <a:ea typeface="Squada One"/>
                  <a:cs typeface="Squada One"/>
                  <a:sym typeface="Squada One"/>
                </a:defRPr>
              </a:lvl8pPr>
              <a:lvl9pPr marR="0" lvl="8" algn="r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quada One"/>
                <a:buNone/>
                <a:defRPr sz="2000" b="0" i="0" u="none" strike="noStrike" cap="none">
                  <a:solidFill>
                    <a:schemeClr val="dk2"/>
                  </a:solidFill>
                  <a:latin typeface="Squada One"/>
                  <a:ea typeface="Squada One"/>
                  <a:cs typeface="Squada One"/>
                  <a:sym typeface="Squada One"/>
                </a:defRPr>
              </a:lvl9pPr>
            </a:lstStyle>
            <a:p>
              <a:pPr algn="ctr"/>
              <a:r>
                <a:rPr lang="pt-BR" sz="1400" dirty="0" smtClean="0">
                  <a:solidFill>
                    <a:schemeClr val="bg1"/>
                  </a:solidFill>
                </a:rPr>
                <a:t>TESTE</a:t>
              </a:r>
              <a:endParaRPr lang="pt-BR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9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ANALISE EXPLORATÓRIA</a:t>
            </a:r>
            <a:endParaRPr lang="en-US" b="0" dirty="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" name="Subtítulo 5"/>
          <p:cNvSpPr>
            <a:spLocks noGrp="1"/>
          </p:cNvSpPr>
          <p:nvPr/>
        </p:nvSpPr>
        <p:spPr>
          <a:xfrm>
            <a:off x="4759914" y="1117168"/>
            <a:ext cx="3921595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l"/>
            <a:r>
              <a:rPr lang="pt-BR" sz="1600" dirty="0" smtClean="0"/>
              <a:t>	A </a:t>
            </a:r>
            <a:r>
              <a:rPr lang="pt-BR" sz="1600" dirty="0" smtClean="0"/>
              <a:t>base de Dados é então dividida para fazer Treinamento com o 80% dos dados, o 20% restante será usado como Prova do funcionamento dos modelos de </a:t>
            </a:r>
            <a:r>
              <a:rPr lang="pt-BR" sz="1600" b="1" dirty="0" err="1" smtClean="0">
                <a:solidFill>
                  <a:srgbClr val="FFC000"/>
                </a:solidFill>
              </a:rPr>
              <a:t>Machine</a:t>
            </a:r>
            <a:r>
              <a:rPr lang="pt-BR" sz="1600" b="1" dirty="0" smtClean="0">
                <a:solidFill>
                  <a:srgbClr val="FFC000"/>
                </a:solidFill>
              </a:rPr>
              <a:t> Learning</a:t>
            </a:r>
          </a:p>
          <a:p>
            <a:pPr algn="l"/>
            <a:endParaRPr lang="pt-BR" sz="1600" dirty="0" smtClean="0"/>
          </a:p>
          <a:p>
            <a:pPr algn="l"/>
            <a:endParaRPr lang="pt-BR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1">
  <a:themeElements>
    <a:clrScheme name="Personalizada 4">
      <a:dk1>
        <a:srgbClr val="FFFFFF"/>
      </a:dk1>
      <a:lt1>
        <a:sysClr val="window" lastClr="FFFFFF"/>
      </a:lt1>
      <a:dk2>
        <a:srgbClr val="FFC000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FFCA08"/>
      </a:hlink>
      <a:folHlink>
        <a:srgbClr val="8367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1" id="{619C383A-1AE6-4D72-9D67-7F64F86C9526}" vid="{49C4C2E4-BD82-481C-9842-2F3DEDAB9462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Tema1</Template>
  <TotalTime>1123</TotalTime>
  <Words>922</Words>
  <Application>Microsoft Office PowerPoint</Application>
  <PresentationFormat>Apresentação na tela (16:9)</PresentationFormat>
  <Paragraphs>183</Paragraphs>
  <Slides>22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22</vt:i4>
      </vt:variant>
    </vt:vector>
  </HeadingPairs>
  <TitlesOfParts>
    <vt:vector size="34" baseType="lpstr">
      <vt:lpstr>Arial</vt:lpstr>
      <vt:lpstr>Proxima Nova Semibold</vt:lpstr>
      <vt:lpstr>Squada One</vt:lpstr>
      <vt:lpstr>Roboto Condensed Light</vt:lpstr>
      <vt:lpstr>Roboto Condensed</vt:lpstr>
      <vt:lpstr>Exo 2</vt:lpstr>
      <vt:lpstr>Fira Sans Extra Condensed Medium</vt:lpstr>
      <vt:lpstr>Calibri</vt:lpstr>
      <vt:lpstr>Proxima Nova</vt:lpstr>
      <vt:lpstr>Tema1</vt:lpstr>
      <vt:lpstr>SlidesGo Final Pages</vt:lpstr>
      <vt:lpstr>1_Slidesgo Final Pages</vt:lpstr>
      <vt:lpstr>TRABALHO DATA MINING</vt:lpstr>
      <vt:lpstr>CONTEÚDO</vt:lpstr>
      <vt:lpstr>BASE DE DADOS</vt:lpstr>
      <vt:lpstr>Classificação de chances de sobrevivência de Cavalos</vt:lpstr>
      <vt:lpstr>BASE DE DADOS</vt:lpstr>
      <vt:lpstr>BASE DE DADOS</vt:lpstr>
      <vt:lpstr>ANALISE EXPLORATÓRIA</vt:lpstr>
      <vt:lpstr>Balanceamento</vt:lpstr>
      <vt:lpstr>ANALISE EXPLORATÓRIA</vt:lpstr>
      <vt:lpstr>ANALISE EXPLORATÓRIA</vt:lpstr>
      <vt:lpstr>ANALISE EXPLORATÓRIA</vt:lpstr>
      <vt:lpstr>ANALISE EXPLORATÓRIA</vt:lpstr>
      <vt:lpstr>PRÉ-PROCESSAMENTO</vt:lpstr>
      <vt:lpstr>PRÉ-PROCESSAMENTO</vt:lpstr>
      <vt:lpstr>MACHINE LEARNING</vt:lpstr>
      <vt:lpstr>MACHINE LEARNING</vt:lpstr>
      <vt:lpstr>MACHINE LEARNING</vt:lpstr>
      <vt:lpstr>MACHINE LEARNING</vt:lpstr>
      <vt:lpstr>CONCLUSÕES</vt:lpstr>
      <vt:lpstr>CONCLUSÕES</vt:lpstr>
      <vt:lpstr>CONCLUSÕES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Trabalho Data Mining</dc:title>
  <dc:creator>Fredy</dc:creator>
  <cp:lastModifiedBy>5521996375184</cp:lastModifiedBy>
  <cp:revision>67</cp:revision>
  <dcterms:modified xsi:type="dcterms:W3CDTF">2022-01-09T01:58:50Z</dcterms:modified>
</cp:coreProperties>
</file>